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6"/>
  </p:notesMasterIdLst>
  <p:handoutMasterIdLst>
    <p:handoutMasterId r:id="rId117"/>
  </p:handoutMasterIdLst>
  <p:sldIdLst>
    <p:sldId id="300" r:id="rId2"/>
    <p:sldId id="265" r:id="rId3"/>
    <p:sldId id="350" r:id="rId4"/>
    <p:sldId id="365" r:id="rId5"/>
    <p:sldId id="425" r:id="rId6"/>
    <p:sldId id="366" r:id="rId7"/>
    <p:sldId id="367" r:id="rId8"/>
    <p:sldId id="394" r:id="rId9"/>
    <p:sldId id="395" r:id="rId10"/>
    <p:sldId id="398" r:id="rId11"/>
    <p:sldId id="364" r:id="rId12"/>
    <p:sldId id="332" r:id="rId13"/>
    <p:sldId id="392" r:id="rId14"/>
    <p:sldId id="393" r:id="rId15"/>
    <p:sldId id="391" r:id="rId16"/>
    <p:sldId id="268" r:id="rId17"/>
    <p:sldId id="271" r:id="rId18"/>
    <p:sldId id="351" r:id="rId19"/>
    <p:sldId id="266" r:id="rId20"/>
    <p:sldId id="274" r:id="rId21"/>
    <p:sldId id="275" r:id="rId22"/>
    <p:sldId id="279" r:id="rId23"/>
    <p:sldId id="397" r:id="rId24"/>
    <p:sldId id="276" r:id="rId25"/>
    <p:sldId id="295" r:id="rId26"/>
    <p:sldId id="278" r:id="rId27"/>
    <p:sldId id="334" r:id="rId28"/>
    <p:sldId id="357" r:id="rId29"/>
    <p:sldId id="352" r:id="rId30"/>
    <p:sldId id="358" r:id="rId31"/>
    <p:sldId id="296" r:id="rId32"/>
    <p:sldId id="339" r:id="rId33"/>
    <p:sldId id="270" r:id="rId34"/>
    <p:sldId id="353" r:id="rId35"/>
    <p:sldId id="381" r:id="rId36"/>
    <p:sldId id="303" r:id="rId37"/>
    <p:sldId id="356" r:id="rId38"/>
    <p:sldId id="304" r:id="rId39"/>
    <p:sldId id="354" r:id="rId40"/>
    <p:sldId id="306" r:id="rId41"/>
    <p:sldId id="307" r:id="rId42"/>
    <p:sldId id="322" r:id="rId43"/>
    <p:sldId id="355" r:id="rId44"/>
    <p:sldId id="335" r:id="rId45"/>
    <p:sldId id="428" r:id="rId46"/>
    <p:sldId id="340" r:id="rId47"/>
    <p:sldId id="341" r:id="rId48"/>
    <p:sldId id="309" r:id="rId49"/>
    <p:sldId id="325" r:id="rId50"/>
    <p:sldId id="326" r:id="rId51"/>
    <p:sldId id="328" r:id="rId52"/>
    <p:sldId id="327" r:id="rId53"/>
    <p:sldId id="329" r:id="rId54"/>
    <p:sldId id="345" r:id="rId55"/>
    <p:sldId id="376" r:id="rId56"/>
    <p:sldId id="383" r:id="rId57"/>
    <p:sldId id="414" r:id="rId58"/>
    <p:sldId id="416" r:id="rId59"/>
    <p:sldId id="440" r:id="rId60"/>
    <p:sldId id="432" r:id="rId61"/>
    <p:sldId id="418" r:id="rId62"/>
    <p:sldId id="420" r:id="rId63"/>
    <p:sldId id="421" r:id="rId64"/>
    <p:sldId id="426" r:id="rId65"/>
    <p:sldId id="430" r:id="rId66"/>
    <p:sldId id="429" r:id="rId67"/>
    <p:sldId id="431" r:id="rId68"/>
    <p:sldId id="437" r:id="rId69"/>
    <p:sldId id="436" r:id="rId70"/>
    <p:sldId id="267" r:id="rId71"/>
    <p:sldId id="342" r:id="rId72"/>
    <p:sldId id="377" r:id="rId73"/>
    <p:sldId id="344" r:id="rId74"/>
    <p:sldId id="346" r:id="rId75"/>
    <p:sldId id="347" r:id="rId76"/>
    <p:sldId id="427" r:id="rId77"/>
    <p:sldId id="349" r:id="rId78"/>
    <p:sldId id="348" r:id="rId79"/>
    <p:sldId id="359" r:id="rId80"/>
    <p:sldId id="360" r:id="rId81"/>
    <p:sldId id="362" r:id="rId82"/>
    <p:sldId id="370" r:id="rId83"/>
    <p:sldId id="441" r:id="rId84"/>
    <p:sldId id="399" r:id="rId85"/>
    <p:sldId id="372" r:id="rId86"/>
    <p:sldId id="374" r:id="rId87"/>
    <p:sldId id="373" r:id="rId88"/>
    <p:sldId id="401" r:id="rId89"/>
    <p:sldId id="369" r:id="rId90"/>
    <p:sldId id="438" r:id="rId91"/>
    <p:sldId id="405" r:id="rId92"/>
    <p:sldId id="442" r:id="rId93"/>
    <p:sldId id="443" r:id="rId94"/>
    <p:sldId id="406" r:id="rId95"/>
    <p:sldId id="407" r:id="rId96"/>
    <p:sldId id="419" r:id="rId97"/>
    <p:sldId id="408" r:id="rId98"/>
    <p:sldId id="409" r:id="rId99"/>
    <p:sldId id="410" r:id="rId100"/>
    <p:sldId id="412" r:id="rId101"/>
    <p:sldId id="444" r:id="rId102"/>
    <p:sldId id="411" r:id="rId103"/>
    <p:sldId id="403" r:id="rId104"/>
    <p:sldId id="378" r:id="rId105"/>
    <p:sldId id="382" r:id="rId106"/>
    <p:sldId id="379" r:id="rId107"/>
    <p:sldId id="380" r:id="rId108"/>
    <p:sldId id="384" r:id="rId109"/>
    <p:sldId id="385" r:id="rId110"/>
    <p:sldId id="402" r:id="rId111"/>
    <p:sldId id="387" r:id="rId112"/>
    <p:sldId id="368" r:id="rId113"/>
    <p:sldId id="390" r:id="rId114"/>
    <p:sldId id="439" r:id="rId115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1008" userDrawn="1">
          <p15:clr>
            <a:srgbClr val="A4A3A4"/>
          </p15:clr>
        </p15:guide>
        <p15:guide id="6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6600"/>
    <a:srgbClr val="0066FF"/>
    <a:srgbClr val="0732EF"/>
    <a:srgbClr val="CCCC00"/>
    <a:srgbClr val="FF9900"/>
    <a:srgbClr val="FFCCCC"/>
    <a:srgbClr val="9966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72443-9AC2-4112-8B0A-E17EA83A5233}" v="1541" dt="2022-12-13T17:27:09.548"/>
    <p1510:client id="{CBEDD7B4-6469-4767-5E03-6CCE70CB07FC}" v="45" dt="2022-12-14T16:18:09.112"/>
    <p1510:client id="{E3E75DDE-9678-B74F-A860-46CD1ABEB370}" v="132" dt="2022-12-13T18:04:16.161"/>
    <p1510:client id="{F4A9FF88-EB5A-495A-9227-BB62E55D3E32}" v="25" dt="2022-12-14T16:23:01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09"/>
  </p:normalViewPr>
  <p:slideViewPr>
    <p:cSldViewPr snapToGrid="0">
      <p:cViewPr varScale="1">
        <p:scale>
          <a:sx n="202" d="100"/>
          <a:sy n="202" d="100"/>
        </p:scale>
        <p:origin x="192" y="560"/>
      </p:cViewPr>
      <p:guideLst>
        <p:guide orient="horz" pos="2160"/>
        <p:guide pos="3840"/>
        <p:guide pos="7296"/>
        <p:guide orient="horz" pos="1008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65CC615-A48C-B213-4338-677C794A0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97000" y="533400"/>
            <a:ext cx="44704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700"/>
            </a:lvl1pPr>
          </a:lstStyle>
          <a:p>
            <a:r>
              <a:rPr lang="en-US" altLang="it-IT"/>
              <a:t>039-dht-06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8F471BD-BF47-4E30-2D57-B7C69E853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3F9CF192-ADC7-4FC1-B19F-17EF1AAC6161}" type="datetimeFigureOut">
              <a:rPr lang="en-US" altLang="it-IT"/>
              <a:pPr/>
              <a:t>12/14/2022</a:t>
            </a:fld>
            <a:endParaRPr lang="en-US" altLang="it-IT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CEBAD64-17E7-7B8B-7226-EC5F8DBBA7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B9BAEF20-81C0-0DD7-A8B5-277EAFA669D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44638" y="8640763"/>
            <a:ext cx="454977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700"/>
            </a:lvl1pPr>
          </a:lstStyle>
          <a:p>
            <a:fld id="{E3D32A34-E545-444B-97D2-A903681B9323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106F36B-539B-517C-2053-4D063C5BF5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r>
              <a:rPr lang="en-US" altLang="it-IT"/>
              <a:t>039-dht-06537-dht-03.ppt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EF1A8C8-CF7F-6555-FD74-6F6734ECEC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06979D8C-C40B-4750-9CD4-4E61283F77CC}" type="datetimeFigureOut">
              <a:rPr lang="en-US" altLang="it-IT"/>
              <a:pPr/>
              <a:t>12/14/2022</a:t>
            </a:fld>
            <a:endParaRPr lang="en-US" altLang="it-IT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6ACAAA5-E535-4F23-92B1-160167FE82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77472CD-F18E-CA2F-EC6C-F83EDD0C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01FB2FD-B94C-7FDE-FD3C-53D746D7B0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6AE1444-BF4A-158F-7306-4BD3950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D83145EB-FB6E-4963-8A81-34F86828D003}" type="slidenum">
              <a:rPr lang="en-US" altLang="it-IT"/>
              <a:pPr/>
              <a:t>‹N›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26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2777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0902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4553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41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997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55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6137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60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148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84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75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88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3718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90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9325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78005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33397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Università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degli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Studi</a:t>
            </a:r>
            <a:r>
              <a:rPr lang="en-US" altLang="it-IT" sz="240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Dipartimento</a:t>
            </a:r>
            <a:r>
              <a:rPr lang="en-US" altLang="it-IT" sz="2400">
                <a:latin typeface="Tahoma" panose="020B0604030504040204" pitchFamily="34" charset="0"/>
              </a:rPr>
              <a:t> di </a:t>
            </a:r>
            <a:r>
              <a:rPr lang="en-US" altLang="it-IT" sz="2400" err="1">
                <a:latin typeface="Tahoma" panose="020B0604030504040204" pitchFamily="34" charset="0"/>
              </a:rPr>
              <a:t>Ingegneria</a:t>
            </a:r>
            <a:endParaRPr lang="en-US" altLang="it-IT" sz="240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>
                <a:latin typeface="Tahoma" panose="020B0604030504040204" pitchFamily="34" charset="0"/>
              </a:rPr>
              <a:t>Computer Networks Research Group</a:t>
            </a:r>
            <a:endParaRPr lang="en-US" altLang="it-IT" sz="2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93013-B607-C3C4-39CB-6F82F1B7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54604-3C50-BE7A-3DA2-69091792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641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57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33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394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copyright </a:t>
            </a:r>
            <a:r>
              <a:rPr lang="it-IT" altLang="it-IT" err="1"/>
              <a:t>notice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/>
          </a:p>
        </p:txBody>
      </p:sp>
    </p:spTree>
    <p:extLst>
      <p:ext uri="{BB962C8B-B14F-4D97-AF65-F5344CB8AC3E}">
        <p14:creationId xmlns:p14="http://schemas.microsoft.com/office/powerpoint/2010/main" val="3719126147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54393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6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4571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746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4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036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42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71735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.bernat.ch/en/blog/2017-vxlan-linux" TargetMode="External"/><Relationship Id="rId2" Type="http://schemas.openxmlformats.org/officeDocument/2006/relationships/hyperlink" Target="https://vincent.bernat.ch/en/blog/2017-vxlan-bgp-evpn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90B38D1E-4B67-FAB1-116F-56C58C1F2B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905000"/>
            <a:ext cx="10363200" cy="1821160"/>
          </a:xfrm>
        </p:spPr>
        <p:txBody>
          <a:bodyPr/>
          <a:lstStyle/>
          <a:p>
            <a:pPr eaLnBrk="1" hangingPunct="1"/>
            <a:r>
              <a:rPr lang="it-IT" altLang="it-IT" sz="5400"/>
              <a:t>data centers’ </a:t>
            </a:r>
            <a:r>
              <a:rPr lang="it-IT" altLang="it-IT" sz="5400" err="1"/>
              <a:t>architecture</a:t>
            </a:r>
            <a:r>
              <a:rPr lang="it-IT" altLang="it-IT" sz="5400"/>
              <a:t> and </a:t>
            </a:r>
            <a:r>
              <a:rPr lang="it-IT" altLang="it-IT" sz="5400" err="1"/>
              <a:t>routing</a:t>
            </a:r>
            <a:endParaRPr lang="it-IT" altLang="it-IT"/>
          </a:p>
        </p:txBody>
      </p:sp>
      <p:graphicFrame>
        <p:nvGraphicFramePr>
          <p:cNvPr id="49160" name="Group 8">
            <a:extLst>
              <a:ext uri="{FF2B5EF4-FFF2-40B4-BE49-F238E27FC236}">
                <a16:creationId xmlns:a16="http://schemas.microsoft.com/office/drawing/2014/main" id="{745900FA-F785-4011-8708-567EADF7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410714"/>
              </p:ext>
            </p:extLst>
          </p:nvPr>
        </p:nvGraphicFramePr>
        <p:xfrm>
          <a:off x="2651125" y="4149725"/>
          <a:ext cx="6891338" cy="2306638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606260314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3571621189"/>
                    </a:ext>
                  </a:extLst>
                </a:gridCol>
              </a:tblGrid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3.0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921"/>
                  </a:ext>
                </a:extLst>
              </a:tr>
              <a:tr h="671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Ariemma, G. Di Battista,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Scazzariello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Caiazzi</a:t>
                      </a:r>
                      <a:endParaRPr kumimoji="0" lang="en-US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292861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47906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428156"/>
                  </a:ext>
                </a:extLst>
              </a:tr>
              <a:tr h="622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Basics of Data Centers’ Routing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271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 high-</a:t>
            </a:r>
            <a:r>
              <a:rPr lang="it-IT" altLang="it-IT" err="1"/>
              <a:t>level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574268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756877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600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4195277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75868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53CE-5FEC-7BE3-7B5C-64B6B0B8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BGP update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173B2-7E00-C4BF-605C-1968D06E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67056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4934B-DDB3-D708-9AA1-1AEDC0E334A9}"/>
              </a:ext>
            </a:extLst>
          </p:cNvPr>
          <p:cNvSpPr txBox="1"/>
          <p:nvPr/>
        </p:nvSpPr>
        <p:spPr>
          <a:xfrm>
            <a:off x="7848032" y="3133189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AFI/SAFI of l2vpn/EVPN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2A696-CAFE-A3AB-D986-173344779EF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24400" y="3317855"/>
            <a:ext cx="3123632" cy="276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75DAFB-BA87-D3B7-80AB-88FD8001DEFF}"/>
              </a:ext>
            </a:extLst>
          </p:cNvPr>
          <p:cNvSpPr txBox="1"/>
          <p:nvPr/>
        </p:nvSpPr>
        <p:spPr>
          <a:xfrm>
            <a:off x="7848601" y="2242214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20415F-5B56-C8B1-F426-2EAB63FE3AE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048000" y="2426880"/>
            <a:ext cx="4800601" cy="557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BDD69F-D157-AF56-1FBF-6CA5CDEE56B1}"/>
              </a:ext>
            </a:extLst>
          </p:cNvPr>
          <p:cNvSpPr txBox="1"/>
          <p:nvPr/>
        </p:nvSpPr>
        <p:spPr>
          <a:xfrm>
            <a:off x="7848601" y="1137046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from vtep2 to vtep1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A11C0D-D629-AAD2-7B73-40D3C3FA142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76800" y="1321712"/>
            <a:ext cx="2971801" cy="33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C1F2F4-DEEE-FEC5-AF19-3236F5A104A1}"/>
              </a:ext>
            </a:extLst>
          </p:cNvPr>
          <p:cNvSpPr txBox="1"/>
          <p:nvPr/>
        </p:nvSpPr>
        <p:spPr>
          <a:xfrm>
            <a:off x="7850876" y="458124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MAC address of s1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71A776-21A2-5486-8D00-3BD7EBCC078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800600" y="4765913"/>
            <a:ext cx="3050276" cy="568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38CF35-5691-7FE0-F4CA-4D3074D8B05F}"/>
              </a:ext>
            </a:extLst>
          </p:cNvPr>
          <p:cNvSpPr txBox="1"/>
          <p:nvPr/>
        </p:nvSpPr>
        <p:spPr>
          <a:xfrm>
            <a:off x="7848601" y="547497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VNI of s1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A8D43A-5EBB-56EC-AC39-DCF4588ADA8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209800" y="5659643"/>
            <a:ext cx="5638801" cy="108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97F0EB-7038-E2CC-17B9-8C9C3F6B30EA}"/>
              </a:ext>
            </a:extLst>
          </p:cNvPr>
          <p:cNvSpPr txBox="1"/>
          <p:nvPr/>
        </p:nvSpPr>
        <p:spPr>
          <a:xfrm>
            <a:off x="7848032" y="3844541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VTEP destination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F669D1-23F2-6D21-C35E-487630678EF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743200" y="3857218"/>
            <a:ext cx="5104832" cy="171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7" grpId="0" animBg="1"/>
      <p:bldP spid="20" grpId="0" animBg="1"/>
      <p:bldP spid="23" grpId="0" animBg="1"/>
      <p:bldP spid="3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overhead of 50 bytes</a:t>
            </a:r>
          </a:p>
          <a:p>
            <a:r>
              <a:rPr lang="en-GB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2321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2E0538D-283F-106C-8BA4-724F67B404AA}"/>
              </a:ext>
            </a:extLst>
          </p:cNvPr>
          <p:cNvSpPr txBox="1"/>
          <p:nvPr/>
        </p:nvSpPr>
        <p:spPr>
          <a:xfrm>
            <a:off x="9138313" y="372061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IPs of servers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27A898-23CC-33EA-FAF4-422428BF6E3B}"/>
              </a:ext>
            </a:extLst>
          </p:cNvPr>
          <p:cNvSpPr txBox="1"/>
          <p:nvPr/>
        </p:nvSpPr>
        <p:spPr>
          <a:xfrm>
            <a:off x="9144000" y="2630269"/>
            <a:ext cx="2743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addresses of s1 and s2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74065F-2290-BB12-B1A8-E16BA95FA1BD}"/>
              </a:ext>
            </a:extLst>
          </p:cNvPr>
          <p:cNvSpPr txBox="1"/>
          <p:nvPr/>
        </p:nvSpPr>
        <p:spPr>
          <a:xfrm>
            <a:off x="9144000" y="1367966"/>
            <a:ext cx="2743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MAC addresses of vtep1 and vtep2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7AA1-7B97-703B-322A-C77C528F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PING packet encapsulated in VXLAN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C73CF-E572-EDF8-1668-BBF4820A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99390"/>
            <a:ext cx="8077201" cy="3815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71BE6-4613-0ED5-3BB7-582E364E837C}"/>
              </a:ext>
            </a:extLst>
          </p:cNvPr>
          <p:cNvSpPr txBox="1"/>
          <p:nvPr/>
        </p:nvSpPr>
        <p:spPr>
          <a:xfrm>
            <a:off x="9144000" y="1371600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Outer Layer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80C0F9-0942-B542-07D1-2D2A968BCA7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324600" y="1556266"/>
            <a:ext cx="2819400" cy="424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6CF3D-E754-7A13-0798-1B53705A541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534400" y="2026721"/>
            <a:ext cx="609600" cy="106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AF7F02-451A-CF66-BB77-BE9C584242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791200" y="2324324"/>
            <a:ext cx="3352800" cy="172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84D651-136E-BE09-8BFF-372ED1EF31CC}"/>
              </a:ext>
            </a:extLst>
          </p:cNvPr>
          <p:cNvSpPr txBox="1"/>
          <p:nvPr/>
        </p:nvSpPr>
        <p:spPr>
          <a:xfrm>
            <a:off x="9149687" y="278659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Outer UDP Header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72219C-16EB-2B5A-EE6B-3FBC38CC7D2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105400" y="2508990"/>
            <a:ext cx="4044287" cy="462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202E3A-8F6C-E575-5539-1414868B19DD}"/>
              </a:ext>
            </a:extLst>
          </p:cNvPr>
          <p:cNvSpPr txBox="1"/>
          <p:nvPr/>
        </p:nvSpPr>
        <p:spPr>
          <a:xfrm>
            <a:off x="9144000" y="325705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VXLAN Header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D8268-C17D-3729-08BC-74996FE46478}"/>
              </a:ext>
            </a:extLst>
          </p:cNvPr>
          <p:cNvSpPr txBox="1"/>
          <p:nvPr/>
        </p:nvSpPr>
        <p:spPr>
          <a:xfrm>
            <a:off x="9144000" y="372750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Original Layer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69E86-5C94-8C79-21CD-6FEBED2D5799}"/>
              </a:ext>
            </a:extLst>
          </p:cNvPr>
          <p:cNvSpPr txBox="1"/>
          <p:nvPr/>
        </p:nvSpPr>
        <p:spPr>
          <a:xfrm>
            <a:off x="9144000" y="419796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Original Layer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DFD88-C1DB-F3CB-5A51-A665AF188F07}"/>
              </a:ext>
            </a:extLst>
          </p:cNvPr>
          <p:cNvSpPr txBox="1"/>
          <p:nvPr/>
        </p:nvSpPr>
        <p:spPr>
          <a:xfrm>
            <a:off x="9156510" y="466841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Original ICMP Packet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23AA6-EA24-68E5-6394-DD1CBF9E72CA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810000" y="2693139"/>
            <a:ext cx="5334000" cy="748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ED392C-533A-A4E1-BD3F-50E81F7E17C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781800" y="2967631"/>
            <a:ext cx="2362200" cy="944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8EAB86-248D-FFA6-6EA0-6F35283FD781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257800" y="3099587"/>
            <a:ext cx="3886200" cy="1283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DC27F5-AA39-E8BF-0360-46FC6A978B7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429000" y="3260686"/>
            <a:ext cx="5727510" cy="159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4483AD-5754-A38B-C97C-040651DFFD0D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534400" y="2872566"/>
            <a:ext cx="609600" cy="80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62DB15-E548-33DC-33F2-A3F1421022C9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8458200" y="1691132"/>
            <a:ext cx="685800" cy="407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6C7A66-5914-78B1-7C65-0F89B80038EF}"/>
              </a:ext>
            </a:extLst>
          </p:cNvPr>
          <p:cNvSpPr txBox="1"/>
          <p:nvPr/>
        </p:nvSpPr>
        <p:spPr>
          <a:xfrm>
            <a:off x="9144000" y="214526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IPs of VTEPs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40B1A1-FEE7-269F-56FF-09EA58CBE88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5791200" y="2324324"/>
            <a:ext cx="3352800" cy="5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E8D87D-BE1B-4972-E051-25D8292F4DFE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5252113" y="3076020"/>
            <a:ext cx="3886200" cy="829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A91BFD-8726-C33C-5BEF-EC1ADEC3F9C0}"/>
              </a:ext>
            </a:extLst>
          </p:cNvPr>
          <p:cNvSpPr txBox="1"/>
          <p:nvPr/>
        </p:nvSpPr>
        <p:spPr>
          <a:xfrm>
            <a:off x="9144000" y="1842055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Outer MAC Header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86AD6-41B6-9229-FED5-04319199FBFB}"/>
              </a:ext>
            </a:extLst>
          </p:cNvPr>
          <p:cNvSpPr txBox="1"/>
          <p:nvPr/>
        </p:nvSpPr>
        <p:spPr>
          <a:xfrm>
            <a:off x="9144000" y="2312510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Outer IP Layer</a:t>
            </a:r>
          </a:p>
        </p:txBody>
      </p:sp>
    </p:spTree>
    <p:extLst>
      <p:ext uri="{BB962C8B-B14F-4D97-AF65-F5344CB8AC3E}">
        <p14:creationId xmlns:p14="http://schemas.microsoft.com/office/powerpoint/2010/main" val="682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39" grpId="0" animBg="1"/>
      <p:bldP spid="39" grpId="1" animBg="1"/>
      <p:bldP spid="42" grpId="0" animBg="1"/>
      <p:bldP spid="42" grpId="1" animBg="1"/>
      <p:bldP spid="6" grpId="0" animBg="1"/>
      <p:bldP spid="6" grpId="1" animBg="1"/>
      <p:bldP spid="16" grpId="0" animBg="1"/>
      <p:bldP spid="16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45" grpId="0" animBg="1"/>
      <p:bldP spid="45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putting together</a:t>
            </a:r>
            <a:endParaRPr lang="en-GB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(EVPN-)BGP </a:t>
            </a:r>
          </a:p>
        </p:txBody>
      </p:sp>
      <p:pic>
        <p:nvPicPr>
          <p:cNvPr id="4" name="Graphic 3" descr="Winking face outline with solid fill">
            <a:extLst>
              <a:ext uri="{FF2B5EF4-FFF2-40B4-BE49-F238E27FC236}">
                <a16:creationId xmlns:a16="http://schemas.microsoft.com/office/drawing/2014/main" id="{03CF15BA-ECEE-647D-C820-7463EF58B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0" y="3680466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50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overview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containers or VMs of different tenants</a:t>
            </a:r>
          </a:p>
          <a:p>
            <a:r>
              <a:rPr lang="en-GB" altLang="it-IT"/>
              <a:t>where is the VTEP?</a:t>
            </a:r>
          </a:p>
          <a:p>
            <a:r>
              <a:rPr lang="en-GB" altLang="it-IT"/>
              <a:t>the Leaf-server links</a:t>
            </a:r>
          </a:p>
          <a:p>
            <a:r>
              <a:rPr lang="en-GB" altLang="it-IT"/>
              <a:t>inside the servers</a:t>
            </a:r>
          </a:p>
          <a:p>
            <a:r>
              <a:rPr lang="en-GB" altLang="it-IT"/>
              <a:t>dual attached servers</a:t>
            </a:r>
          </a:p>
          <a:p>
            <a:r>
              <a:rPr lang="en-GB" altLang="it-IT"/>
              <a:t>one week later</a:t>
            </a:r>
          </a:p>
        </p:txBody>
      </p:sp>
    </p:spTree>
    <p:extLst>
      <p:ext uri="{BB962C8B-B14F-4D97-AF65-F5344CB8AC3E}">
        <p14:creationId xmlns:p14="http://schemas.microsoft.com/office/powerpoint/2010/main" val="1829111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servers in the </a:t>
            </a:r>
            <a:r>
              <a:rPr lang="it-IT" altLang="it-IT" err="1"/>
              <a:t>fabric</a:t>
            </a:r>
            <a:r>
              <a:rPr lang="it-IT" altLang="it-IT"/>
              <a:t> – </a:t>
            </a:r>
            <a:r>
              <a:rPr lang="it-IT" altLang="it-IT" err="1"/>
              <a:t>recap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/>
          <p:nvPr/>
        </p:nvCxnSpPr>
        <p:spPr>
          <a:xfrm>
            <a:off x="2438400" y="5185976"/>
            <a:ext cx="1219200" cy="605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1580509" y="4587271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Servers</a:t>
            </a:r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Containers or </a:t>
            </a:r>
            <a:r>
              <a:rPr lang="it-IT" sz="3200" err="1"/>
              <a:t>VMs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9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containers or </a:t>
            </a:r>
            <a:r>
              <a:rPr lang="it-IT" altLang="it-IT" err="1"/>
              <a:t>VMs</a:t>
            </a:r>
            <a:r>
              <a:rPr lang="it-IT" altLang="it-IT"/>
              <a:t> of </a:t>
            </a:r>
            <a:r>
              <a:rPr lang="it-IT" altLang="it-IT" err="1"/>
              <a:t>different</a:t>
            </a:r>
            <a:r>
              <a:rPr lang="it-IT" altLang="it-IT"/>
              <a:t> </a:t>
            </a:r>
            <a:r>
              <a:rPr lang="it-IT" altLang="it-IT" err="1"/>
              <a:t>tenants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5B8E1-8596-C504-8194-61BE038E0CC0}"/>
              </a:ext>
            </a:extLst>
          </p:cNvPr>
          <p:cNvSpPr txBox="1"/>
          <p:nvPr/>
        </p:nvSpPr>
        <p:spPr>
          <a:xfrm>
            <a:off x="304800" y="3505200"/>
            <a:ext cx="3482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different colours represent different tenants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D068DF-7332-6A4B-4029-AD6F4B3D4069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>
            <a:off x="2046145" y="4890195"/>
            <a:ext cx="1689609" cy="1129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798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6835-B88A-E137-59FC-7B42DF48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EVPN-BGP – </a:t>
            </a:r>
            <a:r>
              <a:rPr lang="it-IT" err="1"/>
              <a:t>where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the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1F9A-65BC-C359-9CD4-FECB4406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containers must be unaware of the </a:t>
            </a:r>
            <a:r>
              <a:rPr lang="en-GB" err="1"/>
              <a:t>tunneling</a:t>
            </a:r>
            <a:endParaRPr lang="en-GB"/>
          </a:p>
          <a:p>
            <a:r>
              <a:rPr lang="en-GB"/>
              <a:t>different choices for the positioning of the VTEP</a:t>
            </a:r>
          </a:p>
          <a:p>
            <a:pPr lvl="1"/>
            <a:r>
              <a:rPr lang="en-GB"/>
              <a:t>in each server</a:t>
            </a:r>
          </a:p>
          <a:p>
            <a:pPr lvl="2"/>
            <a:r>
              <a:rPr lang="en-GB"/>
              <a:t>the server should have a BGP peering for enabling EVPN-BGP</a:t>
            </a:r>
          </a:p>
          <a:p>
            <a:pPr lvl="2"/>
            <a:r>
              <a:rPr lang="en-GB"/>
              <a:t>the server CPU would be used to route packets</a:t>
            </a:r>
          </a:p>
          <a:p>
            <a:pPr lvl="1"/>
            <a:r>
              <a:rPr lang="en-GB" u="sng"/>
              <a:t>in each Leaf</a:t>
            </a:r>
          </a:p>
          <a:p>
            <a:pPr lvl="2"/>
            <a:r>
              <a:rPr lang="en-GB"/>
              <a:t>the Leaf already has a BGP peering</a:t>
            </a:r>
          </a:p>
          <a:p>
            <a:pPr lvl="2"/>
            <a:r>
              <a:rPr lang="en-GB"/>
              <a:t>the Leaf is a router, so it has dedicated routing hardware</a:t>
            </a:r>
          </a:p>
          <a:p>
            <a:pPr lvl="2"/>
            <a:r>
              <a:rPr lang="en-GB"/>
              <a:t>additional encapsulation is required between Leaves and servers</a:t>
            </a:r>
          </a:p>
        </p:txBody>
      </p:sp>
    </p:spTree>
    <p:extLst>
      <p:ext uri="{BB962C8B-B14F-4D97-AF65-F5344CB8AC3E}">
        <p14:creationId xmlns:p14="http://schemas.microsoft.com/office/powerpoint/2010/main" val="32773794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691C-B819-FC4B-85BC-66DE144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inside the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7B016-BA1E-E72B-5B10-E9D0EBE2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VLAN is used</a:t>
            </a:r>
          </a:p>
          <a:p>
            <a:r>
              <a:rPr lang="en-GB"/>
              <a:t>mapping between VNIs and VLAN IDs</a:t>
            </a:r>
          </a:p>
          <a:p>
            <a:pPr lvl="1"/>
            <a:r>
              <a:rPr lang="en-GB"/>
              <a:t>tenants are unaware of the mapping</a:t>
            </a:r>
          </a:p>
          <a:p>
            <a:r>
              <a:rPr lang="en-GB"/>
              <a:t>Leaves decapsulate VXLAN packets and encapsulate them into VLAN frames, according to the mapping</a:t>
            </a:r>
          </a:p>
        </p:txBody>
      </p:sp>
    </p:spTree>
    <p:extLst>
      <p:ext uri="{BB962C8B-B14F-4D97-AF65-F5344CB8AC3E}">
        <p14:creationId xmlns:p14="http://schemas.microsoft.com/office/powerpoint/2010/main" val="1713942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2EB4-405E-B431-C861-5DAF3535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inside the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7BCB-C205-BF78-5C00-8C2E4BAA3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server uses the VLAN IDs to forward packets to the correct containers/VMs</a:t>
            </a:r>
          </a:p>
          <a:p>
            <a:r>
              <a:rPr lang="en-GB"/>
              <a:t>the server </a:t>
            </a:r>
            <a:r>
              <a:rPr lang="en-GB" err="1"/>
              <a:t>untags</a:t>
            </a:r>
            <a:r>
              <a:rPr lang="en-GB"/>
              <a:t> the packets so that the containers/VMs are unaware of the VLANs</a:t>
            </a:r>
          </a:p>
          <a:p>
            <a:pPr lvl="1"/>
            <a:r>
              <a:rPr lang="en-GB"/>
              <a:t>containers/VMs of the same tenant shares the same virtual Layer-2 network</a:t>
            </a:r>
          </a:p>
        </p:txBody>
      </p:sp>
    </p:spTree>
    <p:extLst>
      <p:ext uri="{BB962C8B-B14F-4D97-AF65-F5344CB8AC3E}">
        <p14:creationId xmlns:p14="http://schemas.microsoft.com/office/powerpoint/2010/main" val="264284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fabric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why Fat-Trees?</a:t>
            </a:r>
          </a:p>
        </p:txBody>
      </p:sp>
    </p:spTree>
    <p:extLst>
      <p:ext uri="{BB962C8B-B14F-4D97-AF65-F5344CB8AC3E}">
        <p14:creationId xmlns:p14="http://schemas.microsoft.com/office/powerpoint/2010/main" val="8196511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deploying VXLAN</a:t>
            </a:r>
            <a:endParaRPr lang="en-US" altLang="it-IT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1148075" y="2032885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11992" idx="2"/>
          </p:cNvCxnSpPr>
          <p:nvPr/>
        </p:nvCxnSpPr>
        <p:spPr>
          <a:xfrm>
            <a:off x="2237433" y="3356324"/>
            <a:ext cx="1784068" cy="1404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VLAN</a:t>
            </a:r>
          </a:p>
        </p:txBody>
      </p: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no encapsulation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5150DB-A1B0-A496-C40A-EAE46016F497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4" name="AutoShape 118">
              <a:extLst>
                <a:ext uri="{FF2B5EF4-FFF2-40B4-BE49-F238E27FC236}">
                  <a16:creationId xmlns:a16="http://schemas.microsoft.com/office/drawing/2014/main" id="{465BA0B7-88CE-81A9-D095-DFF4880C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8">
              <a:extLst>
                <a:ext uri="{FF2B5EF4-FFF2-40B4-BE49-F238E27FC236}">
                  <a16:creationId xmlns:a16="http://schemas.microsoft.com/office/drawing/2014/main" id="{AF653E8B-1C18-6574-BB0A-3212748D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9">
              <a:extLst>
                <a:ext uri="{FF2B5EF4-FFF2-40B4-BE49-F238E27FC236}">
                  <a16:creationId xmlns:a16="http://schemas.microsoft.com/office/drawing/2014/main" id="{872DA8E0-53AB-6BEF-085C-7E4439B4F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AutoShape 10">
              <a:extLst>
                <a:ext uri="{FF2B5EF4-FFF2-40B4-BE49-F238E27FC236}">
                  <a16:creationId xmlns:a16="http://schemas.microsoft.com/office/drawing/2014/main" id="{5741384D-6BA8-EE34-85ED-0973BD014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8" name="AutoShape 11">
              <a:extLst>
                <a:ext uri="{FF2B5EF4-FFF2-40B4-BE49-F238E27FC236}">
                  <a16:creationId xmlns:a16="http://schemas.microsoft.com/office/drawing/2014/main" id="{1A2AF91F-DDD1-349A-A941-36C8C9554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9" name="AutoShape 14">
              <a:extLst>
                <a:ext uri="{FF2B5EF4-FFF2-40B4-BE49-F238E27FC236}">
                  <a16:creationId xmlns:a16="http://schemas.microsoft.com/office/drawing/2014/main" id="{CC7535EA-144E-567D-D221-C6189A931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0" name="AutoShape 15">
              <a:extLst>
                <a:ext uri="{FF2B5EF4-FFF2-40B4-BE49-F238E27FC236}">
                  <a16:creationId xmlns:a16="http://schemas.microsoft.com/office/drawing/2014/main" id="{B9E5CBA5-14C2-3333-2EB1-E644DA8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1" name="Oval 22">
              <a:extLst>
                <a:ext uri="{FF2B5EF4-FFF2-40B4-BE49-F238E27FC236}">
                  <a16:creationId xmlns:a16="http://schemas.microsoft.com/office/drawing/2014/main" id="{12401E34-6D65-5C75-128E-791202B3E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6" name="Oval 24">
              <a:extLst>
                <a:ext uri="{FF2B5EF4-FFF2-40B4-BE49-F238E27FC236}">
                  <a16:creationId xmlns:a16="http://schemas.microsoft.com/office/drawing/2014/main" id="{6FFF6503-6230-96A2-CC9B-4401F3E8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7" name="Oval 25">
              <a:extLst>
                <a:ext uri="{FF2B5EF4-FFF2-40B4-BE49-F238E27FC236}">
                  <a16:creationId xmlns:a16="http://schemas.microsoft.com/office/drawing/2014/main" id="{49F2A39A-4BBA-B2D5-9459-2623A305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8" name="Oval 26">
              <a:extLst>
                <a:ext uri="{FF2B5EF4-FFF2-40B4-BE49-F238E27FC236}">
                  <a16:creationId xmlns:a16="http://schemas.microsoft.com/office/drawing/2014/main" id="{E0743877-6CB1-FBBF-7983-A36B5E49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79" name="AutoShape 30">
              <a:extLst>
                <a:ext uri="{FF2B5EF4-FFF2-40B4-BE49-F238E27FC236}">
                  <a16:creationId xmlns:a16="http://schemas.microsoft.com/office/drawing/2014/main" id="{73AC1F8B-D77B-1B51-CCF5-3BE5CB38E911}"/>
                </a:ext>
              </a:extLst>
            </p:cNvPr>
            <p:cNvCxnSpPr>
              <a:cxnSpLocks noChangeShapeType="1"/>
              <a:stCxn id="61" idx="4"/>
              <a:endCxn id="211977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0" name="AutoShape 32">
              <a:extLst>
                <a:ext uri="{FF2B5EF4-FFF2-40B4-BE49-F238E27FC236}">
                  <a16:creationId xmlns:a16="http://schemas.microsoft.com/office/drawing/2014/main" id="{9806EEB0-1D26-64F4-A985-763F31A0141E}"/>
                </a:ext>
              </a:extLst>
            </p:cNvPr>
            <p:cNvCxnSpPr>
              <a:cxnSpLocks noChangeShapeType="1"/>
              <a:stCxn id="61" idx="4"/>
              <a:endCxn id="211976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1" name="AutoShape 33">
              <a:extLst>
                <a:ext uri="{FF2B5EF4-FFF2-40B4-BE49-F238E27FC236}">
                  <a16:creationId xmlns:a16="http://schemas.microsoft.com/office/drawing/2014/main" id="{B8326689-869B-5C0C-B0BD-DDAF317E19A1}"/>
                </a:ext>
              </a:extLst>
            </p:cNvPr>
            <p:cNvCxnSpPr>
              <a:cxnSpLocks noChangeShapeType="1"/>
              <a:stCxn id="61" idx="4"/>
              <a:endCxn id="211978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2" name="Oval 38">
              <a:extLst>
                <a:ext uri="{FF2B5EF4-FFF2-40B4-BE49-F238E27FC236}">
                  <a16:creationId xmlns:a16="http://schemas.microsoft.com/office/drawing/2014/main" id="{AC30BD20-230C-8EAD-BE34-80C2C255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83" name="AutoShape 40">
              <a:extLst>
                <a:ext uri="{FF2B5EF4-FFF2-40B4-BE49-F238E27FC236}">
                  <a16:creationId xmlns:a16="http://schemas.microsoft.com/office/drawing/2014/main" id="{EEB0BA0E-C689-5A55-0AA1-92410838E4CC}"/>
                </a:ext>
              </a:extLst>
            </p:cNvPr>
            <p:cNvCxnSpPr>
              <a:cxnSpLocks noChangeShapeType="1"/>
              <a:stCxn id="61" idx="4"/>
              <a:endCxn id="211982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4" name="Oval 43">
              <a:extLst>
                <a:ext uri="{FF2B5EF4-FFF2-40B4-BE49-F238E27FC236}">
                  <a16:creationId xmlns:a16="http://schemas.microsoft.com/office/drawing/2014/main" id="{0FC6F37C-6669-2DAE-3F9D-0C9E10C35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85" name="Oval 44">
              <a:extLst>
                <a:ext uri="{FF2B5EF4-FFF2-40B4-BE49-F238E27FC236}">
                  <a16:creationId xmlns:a16="http://schemas.microsoft.com/office/drawing/2014/main" id="{8CAE3FD6-F108-2972-6326-65FD830FF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0" name="Oval 45">
              <a:extLst>
                <a:ext uri="{FF2B5EF4-FFF2-40B4-BE49-F238E27FC236}">
                  <a16:creationId xmlns:a16="http://schemas.microsoft.com/office/drawing/2014/main" id="{7306588A-F8ED-E2B6-2443-FA2EACE98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49">
              <a:extLst>
                <a:ext uri="{FF2B5EF4-FFF2-40B4-BE49-F238E27FC236}">
                  <a16:creationId xmlns:a16="http://schemas.microsoft.com/office/drawing/2014/main" id="{BCC0E68A-BC99-7B26-B22E-0AADCC217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3" name="AutoShape 51">
              <a:extLst>
                <a:ext uri="{FF2B5EF4-FFF2-40B4-BE49-F238E27FC236}">
                  <a16:creationId xmlns:a16="http://schemas.microsoft.com/office/drawing/2014/main" id="{0D9BC359-DD5B-D955-CF41-6463220B55BA}"/>
                </a:ext>
              </a:extLst>
            </p:cNvPr>
            <p:cNvCxnSpPr>
              <a:cxnSpLocks noChangeShapeType="1"/>
              <a:stCxn id="211984" idx="0"/>
              <a:endCxn id="211982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4" name="AutoShape 52">
              <a:extLst>
                <a:ext uri="{FF2B5EF4-FFF2-40B4-BE49-F238E27FC236}">
                  <a16:creationId xmlns:a16="http://schemas.microsoft.com/office/drawing/2014/main" id="{84430243-3564-A96E-91F1-D0EAC7AFEF33}"/>
                </a:ext>
              </a:extLst>
            </p:cNvPr>
            <p:cNvCxnSpPr>
              <a:cxnSpLocks noChangeShapeType="1"/>
              <a:stCxn id="211984" idx="0"/>
              <a:endCxn id="211976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6" name="AutoShape 53">
              <a:extLst>
                <a:ext uri="{FF2B5EF4-FFF2-40B4-BE49-F238E27FC236}">
                  <a16:creationId xmlns:a16="http://schemas.microsoft.com/office/drawing/2014/main" id="{1C41CC21-034E-0434-656A-096E053CBC4A}"/>
                </a:ext>
              </a:extLst>
            </p:cNvPr>
            <p:cNvCxnSpPr>
              <a:cxnSpLocks noChangeShapeType="1"/>
              <a:stCxn id="211992" idx="0"/>
              <a:endCxn id="211982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7" name="AutoShape 54">
              <a:extLst>
                <a:ext uri="{FF2B5EF4-FFF2-40B4-BE49-F238E27FC236}">
                  <a16:creationId xmlns:a16="http://schemas.microsoft.com/office/drawing/2014/main" id="{29B6F6CB-A3B2-521C-F083-96E6FF555106}"/>
                </a:ext>
              </a:extLst>
            </p:cNvPr>
            <p:cNvCxnSpPr>
              <a:cxnSpLocks noChangeShapeType="1"/>
              <a:stCxn id="211992" idx="0"/>
              <a:endCxn id="211976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8" name="AutoShape 55">
              <a:extLst>
                <a:ext uri="{FF2B5EF4-FFF2-40B4-BE49-F238E27FC236}">
                  <a16:creationId xmlns:a16="http://schemas.microsoft.com/office/drawing/2014/main" id="{288AB9AF-2632-716D-EAAD-DA2E4BDC0B92}"/>
                </a:ext>
              </a:extLst>
            </p:cNvPr>
            <p:cNvCxnSpPr>
              <a:cxnSpLocks noChangeShapeType="1"/>
              <a:stCxn id="211990" idx="0"/>
              <a:endCxn id="211977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9" name="AutoShape 56">
              <a:extLst>
                <a:ext uri="{FF2B5EF4-FFF2-40B4-BE49-F238E27FC236}">
                  <a16:creationId xmlns:a16="http://schemas.microsoft.com/office/drawing/2014/main" id="{C4BC132B-6E0E-3FD1-D153-79EAA4CA2FA5}"/>
                </a:ext>
              </a:extLst>
            </p:cNvPr>
            <p:cNvCxnSpPr>
              <a:cxnSpLocks noChangeShapeType="1"/>
              <a:stCxn id="211990" idx="0"/>
              <a:endCxn id="211978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57">
              <a:extLst>
                <a:ext uri="{FF2B5EF4-FFF2-40B4-BE49-F238E27FC236}">
                  <a16:creationId xmlns:a16="http://schemas.microsoft.com/office/drawing/2014/main" id="{33D0FD2F-D2D1-3E69-4DBA-C5194BADF7F5}"/>
                </a:ext>
              </a:extLst>
            </p:cNvPr>
            <p:cNvCxnSpPr>
              <a:cxnSpLocks noChangeShapeType="1"/>
              <a:stCxn id="211985" idx="0"/>
              <a:endCxn id="211977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58">
              <a:extLst>
                <a:ext uri="{FF2B5EF4-FFF2-40B4-BE49-F238E27FC236}">
                  <a16:creationId xmlns:a16="http://schemas.microsoft.com/office/drawing/2014/main" id="{D1FEEEB9-8F52-7DDC-3CAB-F6F68B7F858D}"/>
                </a:ext>
              </a:extLst>
            </p:cNvPr>
            <p:cNvCxnSpPr>
              <a:cxnSpLocks noChangeShapeType="1"/>
              <a:stCxn id="211985" idx="0"/>
              <a:endCxn id="211978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2" name="Line 71">
              <a:extLst>
                <a:ext uri="{FF2B5EF4-FFF2-40B4-BE49-F238E27FC236}">
                  <a16:creationId xmlns:a16="http://schemas.microsoft.com/office/drawing/2014/main" id="{5B639B62-5AAC-7561-B98F-4B74C75626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3" name="Line 72">
              <a:extLst>
                <a:ext uri="{FF2B5EF4-FFF2-40B4-BE49-F238E27FC236}">
                  <a16:creationId xmlns:a16="http://schemas.microsoft.com/office/drawing/2014/main" id="{98130921-2744-50B1-A1C4-664675671E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4" name="Line 73">
              <a:extLst>
                <a:ext uri="{FF2B5EF4-FFF2-40B4-BE49-F238E27FC236}">
                  <a16:creationId xmlns:a16="http://schemas.microsoft.com/office/drawing/2014/main" id="{FBB5C48D-6F9A-9C3E-7622-A96CBB84F9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5" name="Line 74">
              <a:extLst>
                <a:ext uri="{FF2B5EF4-FFF2-40B4-BE49-F238E27FC236}">
                  <a16:creationId xmlns:a16="http://schemas.microsoft.com/office/drawing/2014/main" id="{B188881A-7DED-42E2-42AA-689003EF16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6" name="Line 75">
              <a:extLst>
                <a:ext uri="{FF2B5EF4-FFF2-40B4-BE49-F238E27FC236}">
                  <a16:creationId xmlns:a16="http://schemas.microsoft.com/office/drawing/2014/main" id="{B53CD132-571E-9877-2005-102EE3D124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7" name="Line 76">
              <a:extLst>
                <a:ext uri="{FF2B5EF4-FFF2-40B4-BE49-F238E27FC236}">
                  <a16:creationId xmlns:a16="http://schemas.microsoft.com/office/drawing/2014/main" id="{67A6B6F1-F30D-1735-8A16-94B7EDAC31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8" name="Line 77">
              <a:extLst>
                <a:ext uri="{FF2B5EF4-FFF2-40B4-BE49-F238E27FC236}">
                  <a16:creationId xmlns:a16="http://schemas.microsoft.com/office/drawing/2014/main" id="{E5B98327-BFCA-AA6D-3F60-902CF13646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9" name="Line 78">
              <a:extLst>
                <a:ext uri="{FF2B5EF4-FFF2-40B4-BE49-F238E27FC236}">
                  <a16:creationId xmlns:a16="http://schemas.microsoft.com/office/drawing/2014/main" id="{F7401599-E2FF-080D-C056-2D4193C007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10" name="Oval 91">
              <a:extLst>
                <a:ext uri="{FF2B5EF4-FFF2-40B4-BE49-F238E27FC236}">
                  <a16:creationId xmlns:a16="http://schemas.microsoft.com/office/drawing/2014/main" id="{35E70EF1-B9CC-2D4C-3D4B-7B31B5FBA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1" name="AutoShape 93">
              <a:extLst>
                <a:ext uri="{FF2B5EF4-FFF2-40B4-BE49-F238E27FC236}">
                  <a16:creationId xmlns:a16="http://schemas.microsoft.com/office/drawing/2014/main" id="{570A1711-E982-4910-F394-C4B1CA2D8936}"/>
                </a:ext>
              </a:extLst>
            </p:cNvPr>
            <p:cNvCxnSpPr>
              <a:cxnSpLocks noChangeShapeType="1"/>
              <a:stCxn id="212010" idx="4"/>
              <a:endCxn id="211977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2" name="AutoShape 94">
              <a:extLst>
                <a:ext uri="{FF2B5EF4-FFF2-40B4-BE49-F238E27FC236}">
                  <a16:creationId xmlns:a16="http://schemas.microsoft.com/office/drawing/2014/main" id="{F2A19965-F06E-F20F-B0E8-32B4FBC42731}"/>
                </a:ext>
              </a:extLst>
            </p:cNvPr>
            <p:cNvCxnSpPr>
              <a:cxnSpLocks noChangeShapeType="1"/>
              <a:stCxn id="212010" idx="4"/>
              <a:endCxn id="211976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3" name="AutoShape 95">
              <a:extLst>
                <a:ext uri="{FF2B5EF4-FFF2-40B4-BE49-F238E27FC236}">
                  <a16:creationId xmlns:a16="http://schemas.microsoft.com/office/drawing/2014/main" id="{B399A789-E2A8-30F7-E11D-D3AF2BC19038}"/>
                </a:ext>
              </a:extLst>
            </p:cNvPr>
            <p:cNvCxnSpPr>
              <a:cxnSpLocks noChangeShapeType="1"/>
              <a:stCxn id="212010" idx="4"/>
              <a:endCxn id="211978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4" name="AutoShape 102">
              <a:extLst>
                <a:ext uri="{FF2B5EF4-FFF2-40B4-BE49-F238E27FC236}">
                  <a16:creationId xmlns:a16="http://schemas.microsoft.com/office/drawing/2014/main" id="{6C7ACC37-9339-2C10-05F8-C59D3F02F5AA}"/>
                </a:ext>
              </a:extLst>
            </p:cNvPr>
            <p:cNvCxnSpPr>
              <a:cxnSpLocks noChangeShapeType="1"/>
              <a:stCxn id="212010" idx="4"/>
              <a:endCxn id="211982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5" name="Rectangle: Rounded Corners 46">
              <a:extLst>
                <a:ext uri="{FF2B5EF4-FFF2-40B4-BE49-F238E27FC236}">
                  <a16:creationId xmlns:a16="http://schemas.microsoft.com/office/drawing/2014/main" id="{C2936F02-08F4-1DC6-D74E-9775EAF0700E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7" name="Rectangle: Rounded Corners 47">
              <a:extLst>
                <a:ext uri="{FF2B5EF4-FFF2-40B4-BE49-F238E27FC236}">
                  <a16:creationId xmlns:a16="http://schemas.microsoft.com/office/drawing/2014/main" id="{2CFCBB39-FF88-F2E9-AC6F-DC66BA5EC1E0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8" name="Rectangle: Rounded Corners 48">
              <a:extLst>
                <a:ext uri="{FF2B5EF4-FFF2-40B4-BE49-F238E27FC236}">
                  <a16:creationId xmlns:a16="http://schemas.microsoft.com/office/drawing/2014/main" id="{4D4689E5-E75B-1553-A5DC-F28181403922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2019" name="Rectangle 212018">
            <a:extLst>
              <a:ext uri="{FF2B5EF4-FFF2-40B4-BE49-F238E27FC236}">
                <a16:creationId xmlns:a16="http://schemas.microsoft.com/office/drawing/2014/main" id="{B268F197-7874-A5A9-E8C1-3286C703A9C3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0" name="Rectangle 212019">
            <a:extLst>
              <a:ext uri="{FF2B5EF4-FFF2-40B4-BE49-F238E27FC236}">
                <a16:creationId xmlns:a16="http://schemas.microsoft.com/office/drawing/2014/main" id="{1E4417C1-8776-469A-61E1-A6FD4264DB8F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1" name="Rectangle 212020">
            <a:extLst>
              <a:ext uri="{FF2B5EF4-FFF2-40B4-BE49-F238E27FC236}">
                <a16:creationId xmlns:a16="http://schemas.microsoft.com/office/drawing/2014/main" id="{61911E0C-1C74-CB94-BE08-7ED78CA229EA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2" name="Rectangle 212021">
            <a:extLst>
              <a:ext uri="{FF2B5EF4-FFF2-40B4-BE49-F238E27FC236}">
                <a16:creationId xmlns:a16="http://schemas.microsoft.com/office/drawing/2014/main" id="{2AEA2D63-045B-74F7-18CB-4F54EE8E80B8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3" name="Rectangle 212022">
            <a:extLst>
              <a:ext uri="{FF2B5EF4-FFF2-40B4-BE49-F238E27FC236}">
                <a16:creationId xmlns:a16="http://schemas.microsoft.com/office/drawing/2014/main" id="{42F6E567-0999-9B7D-8109-7CA613BBA683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4" name="Rectangle 212023">
            <a:extLst>
              <a:ext uri="{FF2B5EF4-FFF2-40B4-BE49-F238E27FC236}">
                <a16:creationId xmlns:a16="http://schemas.microsoft.com/office/drawing/2014/main" id="{BBAE2680-13EB-3FFF-A7F9-90AEABD16CE2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5" name="Rectangle 212024">
            <a:extLst>
              <a:ext uri="{FF2B5EF4-FFF2-40B4-BE49-F238E27FC236}">
                <a16:creationId xmlns:a16="http://schemas.microsoft.com/office/drawing/2014/main" id="{58D9C23C-DB94-1A98-BB64-D15A421B1A16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6" name="Rectangle 212025">
            <a:extLst>
              <a:ext uri="{FF2B5EF4-FFF2-40B4-BE49-F238E27FC236}">
                <a16:creationId xmlns:a16="http://schemas.microsoft.com/office/drawing/2014/main" id="{7CC637CE-F4E4-CC13-183A-7B42026C0817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9" name="Rectangle 212028">
            <a:extLst>
              <a:ext uri="{FF2B5EF4-FFF2-40B4-BE49-F238E27FC236}">
                <a16:creationId xmlns:a16="http://schemas.microsoft.com/office/drawing/2014/main" id="{F4B89810-4CC3-AFA8-556B-642F7C2760EE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1" name="Rectangle 212030">
            <a:extLst>
              <a:ext uri="{FF2B5EF4-FFF2-40B4-BE49-F238E27FC236}">
                <a16:creationId xmlns:a16="http://schemas.microsoft.com/office/drawing/2014/main" id="{D324DF79-3B6E-EE84-300C-660C68264B9F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2C8F27-48A2-8725-51CA-0DD06407D074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940D9A-94E4-EE59-F196-E15ED3A7A243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25A35-03E0-4546-4888-B9959241D1AF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9F015B-3BB6-48ED-DBF0-0E8A0EC438A9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71A4F-977C-CAF1-DE38-7751384DDF7B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08C89A-E0CD-6EBD-A34F-B328D85BF48D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B255B5-C977-58D9-B0AA-396814791E56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3F3B1B-7865-C782-6BA6-C9E49FA798F6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85E49D-69B5-4C35-6ECB-EFCF49197F1B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BE7D27-E4C1-D8F0-D498-0A46A4450FD4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5E087D-53D3-BE01-F7CA-44CC2B5F9FCF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B177DF-5EAD-91A7-0815-66C15B4A7322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B49D00-F522-058C-8726-B6A1748CAFD5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FEA954-59F3-67F4-1AE9-1A7F6C9F100D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92770F-40A8-8BAE-32B3-3996CA211262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2EC0040-1E06-BD6E-0ABF-DCDA2F09FA18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C28AA05-7917-206F-B3CC-A3BF50EB5706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1C91D35-9EBF-B614-FE42-D4CD25448631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8CA99F-545F-266E-0919-0761D7A82FC7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C0C9FE-0A51-EA0F-E40F-EC39DAC5E671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877073-870B-14B2-14DD-4BBE847F66A8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9ECE2DD-0127-01AB-EA03-4AE61FF907F1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C42E74A-74F8-EB02-DCE6-A4610910FCEA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E0DA9A-4193-8E0E-EC84-247AEA744458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AFC73E-194B-918D-FE96-5E0CDA126757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373A0A-52E2-8D01-47F1-6A02DCE318E2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DBED3A-21FE-44ED-7CB7-B6CDBC125861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09081BB-2E5E-9337-9B64-A02E01321AE2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9352BF1-861F-E8E3-603B-B0B93CA46EE0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48EAF-A74F-AB41-5B04-294563292330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534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445B-C92C-53CD-3437-19069AE1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last </a:t>
            </a:r>
            <a:r>
              <a:rPr lang="it-IT" err="1"/>
              <a:t>problem</a:t>
            </a:r>
            <a:r>
              <a:rPr lang="it-IT"/>
              <a:t> to </a:t>
            </a:r>
            <a:r>
              <a:rPr lang="it-IT" err="1"/>
              <a:t>overcome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1731D-0810-CC16-1C2C-A2A85A87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if a Leaf-server link breaks down, the server is severed off the data </a:t>
            </a:r>
            <a:r>
              <a:rPr lang="en-GB" err="1"/>
              <a:t>center</a:t>
            </a:r>
            <a:endParaRPr lang="en-GB"/>
          </a:p>
          <a:p>
            <a:r>
              <a:rPr lang="en-GB"/>
              <a:t>if a Leaf breaks, all the servers connected to that Leaf are severed off the data </a:t>
            </a:r>
            <a:r>
              <a:rPr lang="en-GB" err="1"/>
              <a:t>center</a:t>
            </a:r>
            <a:endParaRPr lang="en-GB"/>
          </a:p>
          <a:p>
            <a:r>
              <a:rPr lang="en-GB"/>
              <a:t>if a maintenance needs to be done on a Leaf, all the servers connected to that Leaf are temporarily severed off the data </a:t>
            </a:r>
            <a:r>
              <a:rPr lang="en-GB" err="1"/>
              <a:t>center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565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dual attached servers – bonding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C4BF-66C9-057F-9131-AF78A52B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GB"/>
              <a:t>aggregates multiple NICs into a single virtual interface</a:t>
            </a:r>
          </a:p>
          <a:p>
            <a:r>
              <a:rPr lang="en-GB"/>
              <a:t>Layer-2 technology</a:t>
            </a:r>
          </a:p>
          <a:p>
            <a:r>
              <a:rPr lang="en-GB"/>
              <a:t>different policies are possible</a:t>
            </a:r>
          </a:p>
          <a:p>
            <a:pPr lvl="1"/>
            <a:r>
              <a:rPr lang="en-GB"/>
              <a:t>active-backup</a:t>
            </a:r>
          </a:p>
          <a:p>
            <a:pPr lvl="1"/>
            <a:r>
              <a:rPr lang="en-GB"/>
              <a:t>active-active	</a:t>
            </a:r>
          </a:p>
          <a:p>
            <a:pPr lvl="2"/>
            <a:r>
              <a:rPr lang="en-GB"/>
              <a:t>round-robin</a:t>
            </a:r>
          </a:p>
          <a:p>
            <a:pPr lvl="2"/>
            <a:r>
              <a:rPr lang="en-GB" err="1"/>
              <a:t>broadcase</a:t>
            </a:r>
            <a:endParaRPr lang="en-GB"/>
          </a:p>
          <a:p>
            <a:pPr lvl="2"/>
            <a:r>
              <a:rPr lang="en-GB"/>
              <a:t>balance-</a:t>
            </a:r>
            <a:r>
              <a:rPr lang="en-GB" err="1"/>
              <a:t>xor</a:t>
            </a:r>
            <a:endParaRPr lang="en-GB"/>
          </a:p>
          <a:p>
            <a:pPr lvl="2"/>
            <a:r>
              <a:rPr lang="en-GB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3697150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week later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75832"/>
            <a:chOff x="4292600" y="3330499"/>
            <a:chExt cx="3667125" cy="320982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794701" y="5892425"/>
              <a:ext cx="460496" cy="785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6600" y="6170526"/>
              <a:ext cx="476999" cy="2455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016443" y="5908816"/>
              <a:ext cx="460492" cy="752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86384" y="6183886"/>
              <a:ext cx="465624" cy="207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770814" y="5897512"/>
              <a:ext cx="485519" cy="80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006114" y="5917288"/>
              <a:ext cx="460496" cy="7355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4353656" y="5554857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4993953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4402385" y="6316856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4590090" y="6316856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4404967" y="6138543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4592672" y="6138543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4402385" y="596023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4590090" y="596023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04393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046515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234220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23163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1DD4E4-4F5C-428D-E346-C7D3B63302F2}"/>
              </a:ext>
            </a:extLst>
          </p:cNvPr>
          <p:cNvSpPr/>
          <p:nvPr/>
        </p:nvSpPr>
        <p:spPr>
          <a:xfrm>
            <a:off x="4382123" y="5354944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55CD4F-DAFD-1261-4E3E-207E3790B24A}"/>
              </a:ext>
            </a:extLst>
          </p:cNvPr>
          <p:cNvSpPr/>
          <p:nvPr/>
        </p:nvSpPr>
        <p:spPr>
          <a:xfrm>
            <a:off x="4958040" y="5355003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6B0500-7FC4-B8FB-61A5-5420A6045FA5}"/>
              </a:ext>
            </a:extLst>
          </p:cNvPr>
          <p:cNvSpPr/>
          <p:nvPr/>
        </p:nvSpPr>
        <p:spPr>
          <a:xfrm>
            <a:off x="6849816" y="5351662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8A72B2-985F-83E4-E475-95E537F7B591}"/>
              </a:ext>
            </a:extLst>
          </p:cNvPr>
          <p:cNvSpPr/>
          <p:nvPr/>
        </p:nvSpPr>
        <p:spPr>
          <a:xfrm>
            <a:off x="7425733" y="5351721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686572" y="3156704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5" idx="2"/>
          </p:cNvCxnSpPr>
          <p:nvPr/>
        </p:nvCxnSpPr>
        <p:spPr>
          <a:xfrm>
            <a:off x="1775930" y="4480143"/>
            <a:ext cx="2245571" cy="2811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VLAN</a:t>
            </a:r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no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8266340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‘18] </a:t>
            </a:r>
            <a:r>
              <a:rPr lang="en-US" altLang="it-IT" sz="2400" err="1"/>
              <a:t>Dutt</a:t>
            </a:r>
            <a:r>
              <a:rPr lang="en-US" altLang="it-IT" sz="2400"/>
              <a:t>, “EVPN in the Data Center”, O’Reilly, 2018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Bernat</a:t>
            </a:r>
            <a:r>
              <a:rPr lang="en-US" altLang="it-IT" sz="2400"/>
              <a:t> ‘17] </a:t>
            </a:r>
            <a:r>
              <a:rPr lang="it-IT" altLang="it-IT" sz="2400" err="1"/>
              <a:t>Bernat</a:t>
            </a:r>
            <a:r>
              <a:rPr lang="it-IT" altLang="it-IT" sz="2400"/>
              <a:t>, </a:t>
            </a:r>
            <a:r>
              <a:rPr lang="en-US" altLang="it-IT" sz="2400"/>
              <a:t>“VXLAN: BGP EVPN with FRR“, </a:t>
            </a:r>
            <a:r>
              <a:rPr lang="en-US" altLang="it-IT" sz="2400">
                <a:hlinkClick r:id="rId2"/>
              </a:rPr>
              <a:t>https://vincent.bernat.ch/en/blog/2017-vxlan-bgp-evpn</a:t>
            </a:r>
            <a:endParaRPr lang="en-US" altLang="it-IT" sz="2400"/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Bernat</a:t>
            </a:r>
            <a:r>
              <a:rPr lang="en-US" altLang="it-IT" sz="2400"/>
              <a:t> ‘17] </a:t>
            </a:r>
            <a:r>
              <a:rPr lang="en-US" altLang="it-IT" sz="2400" err="1"/>
              <a:t>Bernat</a:t>
            </a:r>
            <a:r>
              <a:rPr lang="en-US" altLang="it-IT" sz="2400"/>
              <a:t>, “VXLAN &amp; Linux”, </a:t>
            </a:r>
            <a:r>
              <a:rPr lang="en-US" altLang="it-IT" sz="2400">
                <a:hlinkClick r:id="rId3"/>
              </a:rPr>
              <a:t>https://vincent.bernat.ch/en/blog/2017-vxlan-linux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/>
              <a:t>[</a:t>
            </a:r>
            <a:r>
              <a:rPr lang="en-GB" sz="2400"/>
              <a:t>RFC-7432</a:t>
            </a:r>
            <a:r>
              <a:rPr lang="it-IT" altLang="it-IT" sz="2400"/>
              <a:t>] </a:t>
            </a:r>
            <a:r>
              <a:rPr lang="sv-SE" altLang="it-IT" sz="2400"/>
              <a:t>Sajassi, Aggarwal, Bitar, Isaac, Uttaro, Drake, Henderickx</a:t>
            </a:r>
            <a:r>
              <a:rPr lang="it-IT" altLang="it-IT" sz="2400"/>
              <a:t>, “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BGP MPLS-</a:t>
            </a:r>
            <a:r>
              <a:rPr kumimoji="0" lang="it-IT" altLang="it-IT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Ethernet VPN</a:t>
            </a:r>
            <a: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it-IT" sz="2400"/>
              <a:t>” Internet Engineering Task Force (IETF) Request for Comments: 7432 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/>
              <a:t>[</a:t>
            </a:r>
            <a:r>
              <a:rPr lang="en-GB" sz="2400"/>
              <a:t>RFC-8365</a:t>
            </a:r>
            <a:r>
              <a:rPr lang="it-IT" altLang="it-IT" sz="2400"/>
              <a:t>] </a:t>
            </a:r>
            <a:r>
              <a:rPr lang="it-IT" altLang="it-IT" sz="2400" err="1"/>
              <a:t>Sajassi</a:t>
            </a:r>
            <a:r>
              <a:rPr lang="it-IT" altLang="it-IT" sz="2400"/>
              <a:t>, Drake, </a:t>
            </a:r>
            <a:r>
              <a:rPr lang="it-IT" altLang="it-IT" sz="2400" err="1"/>
              <a:t>Bitar</a:t>
            </a:r>
            <a:r>
              <a:rPr lang="it-IT" altLang="it-IT" sz="2400"/>
              <a:t>, </a:t>
            </a:r>
            <a:r>
              <a:rPr lang="it-IT" altLang="it-IT" sz="2400" err="1"/>
              <a:t>Shekhar</a:t>
            </a:r>
            <a:r>
              <a:rPr lang="it-IT" altLang="it-IT" sz="2400"/>
              <a:t>, </a:t>
            </a:r>
            <a:r>
              <a:rPr lang="it-IT" altLang="it-IT" sz="2400" err="1"/>
              <a:t>Uttaro</a:t>
            </a:r>
            <a:r>
              <a:rPr lang="it-IT" altLang="it-IT" sz="2400"/>
              <a:t>, </a:t>
            </a:r>
            <a:r>
              <a:rPr lang="it-IT" altLang="it-IT" sz="2400" err="1"/>
              <a:t>Henderickx</a:t>
            </a:r>
            <a:r>
              <a:rPr lang="it-IT" altLang="it-IT" sz="2400"/>
              <a:t>, “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 Network </a:t>
            </a:r>
            <a:r>
              <a:rPr kumimoji="0" lang="it-IT" altLang="it-IT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Virtualization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Overlay Solution Using Ethernet VPN (EVPN)</a:t>
            </a:r>
            <a:r>
              <a:rPr lang="en-US" altLang="it-IT" sz="2400"/>
              <a:t>” Internet Engineering Task Force (IETF) Request for Comments: 8365 </a:t>
            </a:r>
            <a:endParaRPr lang="it-IT" altLang="it-IT" sz="2400"/>
          </a:p>
        </p:txBody>
      </p:sp>
    </p:spTree>
    <p:extLst>
      <p:ext uri="{BB962C8B-B14F-4D97-AF65-F5344CB8AC3E}">
        <p14:creationId xmlns:p14="http://schemas.microsoft.com/office/powerpoint/2010/main" val="317442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622CCD9-305A-4657-3D69-C9AD0A68F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overview</a:t>
            </a:r>
            <a:r>
              <a:rPr lang="it-IT" altLang="it-IT"/>
              <a:t> – </a:t>
            </a:r>
            <a:r>
              <a:rPr lang="it-IT" altLang="it-IT" err="1"/>
              <a:t>fabric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AC294537-A71B-C1DC-7816-49E08B3C4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5257797"/>
          </a:xfrm>
        </p:spPr>
        <p:txBody>
          <a:bodyPr/>
          <a:lstStyle/>
          <a:p>
            <a:r>
              <a:rPr lang="it-IT" altLang="it-IT" err="1"/>
              <a:t>real</a:t>
            </a:r>
            <a:r>
              <a:rPr lang="it-IT" altLang="it-IT"/>
              <a:t>-life data centers</a:t>
            </a:r>
          </a:p>
          <a:p>
            <a:r>
              <a:rPr lang="it-IT" altLang="it-IT"/>
              <a:t>service model</a:t>
            </a:r>
          </a:p>
          <a:p>
            <a:r>
              <a:rPr lang="it-IT" altLang="it-IT"/>
              <a:t>data center network </a:t>
            </a:r>
          </a:p>
          <a:p>
            <a:pPr lvl="1"/>
            <a:r>
              <a:rPr lang="it-IT" altLang="it-IT" err="1"/>
              <a:t>traffic</a:t>
            </a:r>
            <a:r>
              <a:rPr lang="it-IT" altLang="it-IT"/>
              <a:t> flow </a:t>
            </a:r>
            <a:r>
              <a:rPr lang="it-IT" altLang="it-IT" err="1"/>
              <a:t>directions</a:t>
            </a:r>
            <a:endParaRPr lang="it-IT" altLang="it-IT"/>
          </a:p>
          <a:p>
            <a:pPr lvl="1"/>
            <a:r>
              <a:rPr lang="it-IT" altLang="it-IT" err="1"/>
              <a:t>requirements</a:t>
            </a:r>
            <a:endParaRPr lang="it-IT" altLang="it-IT"/>
          </a:p>
          <a:p>
            <a:pPr lvl="1"/>
            <a:r>
              <a:rPr lang="it-IT" altLang="it-IT" err="1"/>
              <a:t>components</a:t>
            </a:r>
            <a:endParaRPr lang="it-IT" altLang="it-IT"/>
          </a:p>
          <a:p>
            <a:pPr lvl="1"/>
            <a:r>
              <a:rPr lang="it-IT" altLang="it-IT" err="1"/>
              <a:t>topologies</a:t>
            </a:r>
            <a:endParaRPr lang="it-IT" alt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FC90-F68B-7497-5D02-7EAB373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real</a:t>
            </a:r>
            <a:r>
              <a:rPr lang="it-IT"/>
              <a:t> data center information – </a:t>
            </a:r>
            <a:r>
              <a:rPr lang="it-IT" err="1"/>
              <a:t>figures</a:t>
            </a:r>
            <a:r>
              <a:rPr lang="it-IT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33AF-CE21-B485-16C1-31371AAD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links are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each link in the fabric is at least at 100Gb/s</a:t>
            </a:r>
          </a:p>
          <a:p>
            <a:r>
              <a:rPr lang="en-GB"/>
              <a:t>each switch is at least of 64 ports</a:t>
            </a:r>
          </a:p>
          <a:p>
            <a:r>
              <a:rPr lang="en-GB"/>
              <a:t>about 5,000 switches/routers</a:t>
            </a:r>
          </a:p>
          <a:p>
            <a:r>
              <a:rPr lang="en-GB"/>
              <a:t>about 60,000 servers</a:t>
            </a:r>
          </a:p>
        </p:txBody>
      </p:sp>
    </p:spTree>
    <p:extLst>
      <p:ext uri="{BB962C8B-B14F-4D97-AF65-F5344CB8AC3E}">
        <p14:creationId xmlns:p14="http://schemas.microsoft.com/office/powerpoint/2010/main" val="14049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8E5BC5-B6CF-A596-A137-718C44CE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2"/>
          <a:stretch/>
        </p:blipFill>
        <p:spPr>
          <a:xfrm>
            <a:off x="228600" y="228600"/>
            <a:ext cx="6456017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B35B-0279-3830-2240-1C5C5A52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4013200" cy="60198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672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D010-6701-9C47-03DC-F225696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center </a:t>
            </a:r>
            <a:r>
              <a:rPr lang="it-IT" err="1"/>
              <a:t>failures</a:t>
            </a:r>
            <a:r>
              <a:rPr lang="it-IT"/>
              <a:t> – </a:t>
            </a:r>
            <a:r>
              <a:rPr lang="it-IT" err="1"/>
              <a:t>yearly</a:t>
            </a:r>
            <a:r>
              <a:rPr lang="it-IT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D4B-CE9D-6681-EDA8-827FC335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statistics by Google (2008) in a </a:t>
            </a:r>
            <a:r>
              <a:rPr lang="en-GB" i="1"/>
              <a:t>portion</a:t>
            </a:r>
            <a:r>
              <a:rPr lang="en-GB"/>
              <a:t> of data </a:t>
            </a:r>
            <a:r>
              <a:rPr lang="en-GB" err="1"/>
              <a:t>center</a:t>
            </a:r>
            <a:r>
              <a:rPr lang="en-GB"/>
              <a:t> composed of 1,800 servers:</a:t>
            </a:r>
          </a:p>
          <a:p>
            <a:r>
              <a:rPr lang="en-GB"/>
              <a:t>1,000 individual machine (switch/router or server) failures</a:t>
            </a:r>
          </a:p>
          <a:p>
            <a:r>
              <a:rPr lang="en-GB"/>
              <a:t>thousands of hard drive failure</a:t>
            </a:r>
          </a:p>
          <a:p>
            <a:r>
              <a:rPr lang="en-GB"/>
              <a:t>1 power distribution unit failure</a:t>
            </a:r>
          </a:p>
          <a:p>
            <a:pPr lvl="1"/>
            <a:r>
              <a:rPr lang="en-GB"/>
              <a:t>down for 500/1000 machines for 6 hours</a:t>
            </a:r>
          </a:p>
          <a:p>
            <a:r>
              <a:rPr lang="en-GB"/>
              <a:t>1 cluster complete rewire (not simultaneously)</a:t>
            </a:r>
          </a:p>
        </p:txBody>
      </p:sp>
    </p:spTree>
    <p:extLst>
      <p:ext uri="{BB962C8B-B14F-4D97-AF65-F5344CB8AC3E}">
        <p14:creationId xmlns:p14="http://schemas.microsoft.com/office/powerpoint/2010/main" val="14068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3D1B0E1-84BF-AA81-39E3-3F25F18DA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service models</a:t>
            </a:r>
            <a:endParaRPr lang="en-US" altLang="it-IT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3BE202A-4B8D-06A8-B5E4-D7FC7FB65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/>
              <a:t>three different service models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on-premise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built, owned and operated by a company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often housed in a building of the organization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colocation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 and owned by a company that rents space within the data center to other companies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hosting company manages the infrastructure (building, cooling, bandwidth, security etc.)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hosted companies provides the components, including servers, storage, and firewalls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cloud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applications and data are hosted by a cloud service provider such as Amazon Web Services (AWS), Microsoft Azure, and Google Cloud Platform (GCP)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8BF712E-6148-2B2B-2216-0F3A601EC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two types of flows can be identified</a:t>
            </a:r>
          </a:p>
          <a:p>
            <a:pPr lvl="1"/>
            <a:r>
              <a:rPr lang="en-GB" altLang="it-IT"/>
              <a:t>traffic exiting or entering the data </a:t>
            </a:r>
            <a:r>
              <a:rPr lang="en-GB" altLang="it-IT" err="1"/>
              <a:t>center</a:t>
            </a:r>
            <a:endParaRPr lang="en-GB" altLang="it-IT"/>
          </a:p>
          <a:p>
            <a:pPr lvl="2"/>
            <a:r>
              <a:rPr lang="en-GB" altLang="it-IT"/>
              <a:t>also called “north-south traffic”</a:t>
            </a:r>
          </a:p>
          <a:p>
            <a:pPr lvl="2"/>
            <a:r>
              <a:rPr lang="en-GB" altLang="it-IT"/>
              <a:t>data sent/received via Internet</a:t>
            </a:r>
          </a:p>
          <a:p>
            <a:pPr lvl="1"/>
            <a:r>
              <a:rPr lang="en-GB" altLang="it-IT"/>
              <a:t>server-to-server communications</a:t>
            </a:r>
          </a:p>
          <a:p>
            <a:pPr lvl="2"/>
            <a:r>
              <a:rPr lang="en-GB" altLang="it-IT"/>
              <a:t>also called “east-west traffic”: in data </a:t>
            </a:r>
            <a:r>
              <a:rPr lang="en-GB" altLang="it-IT" err="1"/>
              <a:t>center</a:t>
            </a:r>
            <a:r>
              <a:rPr lang="en-GB" altLang="it-IT"/>
              <a:t> schemata servers are typically drawn side-by-side</a:t>
            </a:r>
          </a:p>
          <a:p>
            <a:pPr lvl="2"/>
            <a:r>
              <a:rPr lang="en-GB" altLang="it-IT"/>
              <a:t>primarily, supports micro-services and distributed architectures</a:t>
            </a:r>
          </a:p>
          <a:p>
            <a:pPr lvl="2"/>
            <a:endParaRPr lang="en-US" altLang="it-I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112791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295400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1394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733800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331D0A9-5F8C-998F-70DD-BBA22E5857B8}"/>
              </a:ext>
            </a:extLst>
          </p:cNvPr>
          <p:cNvSpPr/>
          <p:nvPr/>
        </p:nvSpPr>
        <p:spPr>
          <a:xfrm>
            <a:off x="8534400" y="1417639"/>
            <a:ext cx="838200" cy="414496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T"/>
              <a:t>north-south traffic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6427469-6B59-A512-7939-491C8E964ACA}"/>
              </a:ext>
            </a:extLst>
          </p:cNvPr>
          <p:cNvSpPr/>
          <p:nvPr/>
        </p:nvSpPr>
        <p:spPr>
          <a:xfrm>
            <a:off x="4033956" y="5715000"/>
            <a:ext cx="4191568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east-west traffic</a:t>
            </a:r>
          </a:p>
        </p:txBody>
      </p:sp>
    </p:spTree>
    <p:extLst>
      <p:ext uri="{BB962C8B-B14F-4D97-AF65-F5344CB8AC3E}">
        <p14:creationId xmlns:p14="http://schemas.microsoft.com/office/powerpoint/2010/main" val="18165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A430DED-B5A8-8C7E-D985-9C2DEBF3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data center network requirements 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ADD0C230-DB99-05A4-BD31-553726B2B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sz="2800"/>
              <a:t>support high-bandwidth server-to-server communication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applications that rely on cluster computations, such as Hadoop or Spark, can involve hundreds or thousands of servers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customer’s containers/virtual machines (VMs) are distributed across multiple servers but need to communicate seamlessly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microservice architectures heavily rely on server-to-server communication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scale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centers</a:t>
            </a:r>
            <a:r>
              <a:rPr lang="en-GB" altLang="it-IT" sz="2400"/>
              <a:t> range from a few hundred to a hundred thousand servers in a single physical location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resilience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</a:t>
            </a:r>
            <a:r>
              <a:rPr lang="en-GB" altLang="it-IT" sz="2400"/>
              <a:t> applications are designed to work in presence of failures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2833FF8-EA01-3F9D-9542-340EA9BFC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copyright notice</a:t>
            </a:r>
            <a:endParaRPr lang="en-US" altLang="it-IT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FF80209-2213-1E6A-0362-D6FA3C1AA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altLang="it-IT" sz="2400" err="1"/>
              <a:t>all</a:t>
            </a:r>
            <a:r>
              <a:rPr lang="it-IT" altLang="it-IT" sz="2400"/>
              <a:t> the pages/slides in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presentation</a:t>
            </a:r>
            <a:r>
              <a:rPr lang="it-IT" altLang="it-IT" sz="2400"/>
              <a:t>, </a:t>
            </a:r>
            <a:r>
              <a:rPr lang="it-IT" altLang="it-IT" sz="2400" err="1"/>
              <a:t>including</a:t>
            </a:r>
            <a:r>
              <a:rPr lang="it-IT" altLang="it-IT" sz="2400"/>
              <a:t> </a:t>
            </a:r>
            <a:r>
              <a:rPr lang="it-IT" altLang="it-IT" sz="2400" err="1"/>
              <a:t>but</a:t>
            </a:r>
            <a:r>
              <a:rPr lang="it-IT" altLang="it-IT" sz="2400"/>
              <a:t> </a:t>
            </a:r>
            <a:r>
              <a:rPr lang="it-IT" altLang="it-IT" sz="2400" err="1"/>
              <a:t>not</a:t>
            </a:r>
            <a:r>
              <a:rPr lang="it-IT" altLang="it-IT" sz="2400"/>
              <a:t> limited to, images, </a:t>
            </a:r>
            <a:r>
              <a:rPr lang="it-IT" altLang="it-IT" sz="2400" err="1"/>
              <a:t>photos</a:t>
            </a:r>
            <a:r>
              <a:rPr lang="it-IT" altLang="it-IT" sz="2400"/>
              <a:t>, </a:t>
            </a:r>
            <a:r>
              <a:rPr lang="it-IT" altLang="it-IT" sz="2400" err="1"/>
              <a:t>animations</a:t>
            </a:r>
            <a:r>
              <a:rPr lang="it-IT" altLang="it-IT" sz="2400"/>
              <a:t>, </a:t>
            </a:r>
            <a:r>
              <a:rPr lang="it-IT" altLang="it-IT" sz="2400" err="1"/>
              <a:t>videos</a:t>
            </a:r>
            <a:r>
              <a:rPr lang="it-IT" altLang="it-IT" sz="2400"/>
              <a:t>, sounds, music, and text (</a:t>
            </a:r>
            <a:r>
              <a:rPr lang="it-IT" altLang="it-IT" sz="2400" err="1"/>
              <a:t>hereby</a:t>
            </a:r>
            <a:r>
              <a:rPr lang="it-IT" altLang="it-IT" sz="2400"/>
              <a:t> </a:t>
            </a:r>
            <a:r>
              <a:rPr lang="it-IT" altLang="it-IT" sz="2400" err="1"/>
              <a:t>referred</a:t>
            </a:r>
            <a:r>
              <a:rPr lang="it-IT" altLang="it-IT" sz="2400"/>
              <a:t> to </a:t>
            </a:r>
            <a:r>
              <a:rPr lang="it-IT" altLang="it-IT" sz="2400" err="1"/>
              <a:t>as</a:t>
            </a:r>
            <a:r>
              <a:rPr lang="it-IT" altLang="it-IT" sz="2400"/>
              <a:t> “</a:t>
            </a:r>
            <a:r>
              <a:rPr lang="it-IT" altLang="it-IT" sz="2400" err="1"/>
              <a:t>material</a:t>
            </a:r>
            <a:r>
              <a:rPr lang="it-IT" altLang="it-IT" sz="2400"/>
              <a:t>”) are </a:t>
            </a:r>
            <a:r>
              <a:rPr lang="it-IT" altLang="it-IT" sz="2400" err="1"/>
              <a:t>protected</a:t>
            </a:r>
            <a:r>
              <a:rPr lang="it-IT" altLang="it-IT" sz="2400"/>
              <a:t> by copyright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with the </a:t>
            </a:r>
            <a:r>
              <a:rPr lang="it-IT" altLang="it-IT" sz="2400" err="1"/>
              <a:t>exception</a:t>
            </a:r>
            <a:r>
              <a:rPr lang="it-IT" altLang="it-IT" sz="2400"/>
              <a:t> of some multimedia </a:t>
            </a:r>
            <a:r>
              <a:rPr lang="it-IT" altLang="it-IT" sz="2400" err="1"/>
              <a:t>elements</a:t>
            </a:r>
            <a:r>
              <a:rPr lang="it-IT" altLang="it-IT" sz="2400"/>
              <a:t> </a:t>
            </a:r>
            <a:r>
              <a:rPr lang="it-IT" altLang="it-IT" sz="2400" err="1"/>
              <a:t>licensed</a:t>
            </a:r>
            <a:r>
              <a:rPr lang="it-IT" altLang="it-IT" sz="2400"/>
              <a:t> by </a:t>
            </a:r>
            <a:r>
              <a:rPr lang="it-IT" altLang="it-IT" sz="2400" err="1"/>
              <a:t>other</a:t>
            </a:r>
            <a:r>
              <a:rPr lang="it-IT" altLang="it-IT" sz="2400"/>
              <a:t> </a:t>
            </a:r>
            <a:r>
              <a:rPr lang="it-IT" altLang="it-IT" sz="2400" err="1"/>
              <a:t>organizations</a:t>
            </a:r>
            <a:r>
              <a:rPr lang="it-IT" altLang="it-IT" sz="2400"/>
              <a:t>,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property</a:t>
            </a:r>
            <a:r>
              <a:rPr lang="it-IT" altLang="it-IT" sz="2400"/>
              <a:t> of the </a:t>
            </a:r>
            <a:r>
              <a:rPr lang="it-IT" altLang="it-IT" sz="2400" err="1"/>
              <a:t>authors</a:t>
            </a:r>
            <a:r>
              <a:rPr lang="it-IT" altLang="it-IT" sz="2400"/>
              <a:t> and/or </a:t>
            </a:r>
            <a:r>
              <a:rPr lang="it-IT" altLang="it-IT" sz="2400" err="1"/>
              <a:t>organizations</a:t>
            </a:r>
            <a:r>
              <a:rPr lang="it-IT" altLang="it-IT" sz="2400"/>
              <a:t> </a:t>
            </a:r>
            <a:r>
              <a:rPr lang="it-IT" altLang="it-IT" sz="2400" err="1"/>
              <a:t>appearing</a:t>
            </a:r>
            <a:r>
              <a:rPr lang="it-IT" altLang="it-IT" sz="2400"/>
              <a:t> in the first slide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parts, can be </a:t>
            </a:r>
            <a:r>
              <a:rPr lang="it-IT" altLang="it-IT" sz="2400" err="1"/>
              <a:t>reproduced</a:t>
            </a:r>
            <a:r>
              <a:rPr lang="it-IT" altLang="it-IT" sz="2400"/>
              <a:t> and </a:t>
            </a:r>
            <a:r>
              <a:rPr lang="it-IT" altLang="it-IT" sz="2400" err="1"/>
              <a:t>used</a:t>
            </a:r>
            <a:r>
              <a:rPr lang="it-IT" altLang="it-IT" sz="2400"/>
              <a:t> for </a:t>
            </a:r>
            <a:r>
              <a:rPr lang="it-IT" altLang="it-IT" sz="2400" err="1"/>
              <a:t>didactical</a:t>
            </a:r>
            <a:r>
              <a:rPr lang="it-IT" altLang="it-IT" sz="2400"/>
              <a:t> </a:t>
            </a:r>
            <a:r>
              <a:rPr lang="it-IT" altLang="it-IT" sz="2400" err="1"/>
              <a:t>purposes</a:t>
            </a:r>
            <a:r>
              <a:rPr lang="it-IT" altLang="it-IT" sz="2400"/>
              <a:t> </a:t>
            </a:r>
            <a:r>
              <a:rPr lang="it-IT" altLang="it-IT" sz="2400" err="1"/>
              <a:t>within</a:t>
            </a:r>
            <a:r>
              <a:rPr lang="it-IT" altLang="it-IT" sz="2400"/>
              <a:t> </a:t>
            </a:r>
            <a:r>
              <a:rPr lang="it-IT" altLang="it-IT" sz="2400" err="1"/>
              <a:t>universities</a:t>
            </a:r>
            <a:r>
              <a:rPr lang="it-IT" altLang="it-IT" sz="2400"/>
              <a:t> and schools, </a:t>
            </a:r>
            <a:r>
              <a:rPr lang="it-IT" altLang="it-IT" sz="2400" err="1"/>
              <a:t>provided</a:t>
            </a:r>
            <a:r>
              <a:rPr lang="it-IT" altLang="it-IT" sz="2400"/>
              <a:t> </a:t>
            </a:r>
            <a:r>
              <a:rPr lang="it-IT" altLang="it-IT" sz="2400" err="1"/>
              <a:t>that</a:t>
            </a:r>
            <a:r>
              <a:rPr lang="it-IT" altLang="it-IT" sz="2400"/>
              <a:t>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happens</a:t>
            </a:r>
            <a:r>
              <a:rPr lang="it-IT" altLang="it-IT" sz="2400"/>
              <a:t> for non-profit </a:t>
            </a:r>
            <a:r>
              <a:rPr lang="it-IT" altLang="it-IT" sz="2400" err="1"/>
              <a:t>purposes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 err="1"/>
              <a:t>any</a:t>
            </a:r>
            <a:r>
              <a:rPr lang="it-IT" altLang="it-IT" sz="2400"/>
              <a:t> </a:t>
            </a:r>
            <a:r>
              <a:rPr lang="it-IT" altLang="it-IT" sz="2400" err="1"/>
              <a:t>other</a:t>
            </a:r>
            <a:r>
              <a:rPr lang="it-IT" altLang="it-IT" sz="2400"/>
              <a:t> use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prohibited</a:t>
            </a:r>
            <a:r>
              <a:rPr lang="it-IT" altLang="it-IT" sz="2400"/>
              <a:t>, </a:t>
            </a:r>
            <a:r>
              <a:rPr lang="it-IT" altLang="it-IT" sz="2400" err="1"/>
              <a:t>unless</a:t>
            </a:r>
            <a:r>
              <a:rPr lang="it-IT" altLang="it-IT" sz="2400"/>
              <a:t> </a:t>
            </a:r>
            <a:r>
              <a:rPr lang="it-IT" altLang="it-IT" sz="2400" err="1"/>
              <a:t>explicitly</a:t>
            </a:r>
            <a:r>
              <a:rPr lang="it-IT" altLang="it-IT" sz="2400"/>
              <a:t> </a:t>
            </a:r>
            <a:r>
              <a:rPr lang="it-IT" altLang="it-IT" sz="2400" err="1"/>
              <a:t>authorized</a:t>
            </a:r>
            <a:r>
              <a:rPr lang="it-IT" altLang="it-IT" sz="2400"/>
              <a:t> by the </a:t>
            </a:r>
            <a:r>
              <a:rPr lang="it-IT" altLang="it-IT" sz="2400" err="1"/>
              <a:t>authors</a:t>
            </a:r>
            <a:r>
              <a:rPr lang="it-IT" altLang="it-IT" sz="2400"/>
              <a:t> on the </a:t>
            </a:r>
            <a:r>
              <a:rPr lang="it-IT" altLang="it-IT" sz="2400" err="1"/>
              <a:t>basis</a:t>
            </a:r>
            <a:r>
              <a:rPr lang="it-IT" altLang="it-IT" sz="2400"/>
              <a:t> of an explicit agreement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copyright </a:t>
            </a:r>
            <a:r>
              <a:rPr lang="it-IT" altLang="it-IT" sz="2400" err="1"/>
              <a:t>notice</a:t>
            </a:r>
            <a:r>
              <a:rPr lang="it-IT" altLang="it-IT" sz="2400"/>
              <a:t> must </a:t>
            </a:r>
            <a:r>
              <a:rPr lang="it-IT" altLang="it-IT" sz="2400" err="1"/>
              <a:t>always</a:t>
            </a:r>
            <a:r>
              <a:rPr lang="it-IT" altLang="it-IT" sz="2400"/>
              <a:t> be </a:t>
            </a:r>
            <a:r>
              <a:rPr lang="it-IT" altLang="it-IT" sz="2400" err="1"/>
              <a:t>redistributed</a:t>
            </a:r>
            <a:r>
              <a:rPr lang="it-IT" altLang="it-IT" sz="2400"/>
              <a:t> </a:t>
            </a:r>
            <a:r>
              <a:rPr lang="it-IT" altLang="it-IT" sz="2400" err="1"/>
              <a:t>together</a:t>
            </a:r>
            <a:r>
              <a:rPr lang="it-IT" altLang="it-IT" sz="2400"/>
              <a:t> with the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</a:t>
            </a:r>
            <a:r>
              <a:rPr lang="it-IT" altLang="it-IT" sz="2400" err="1"/>
              <a:t>portions</a:t>
            </a:r>
            <a:endParaRPr lang="en-US" altLang="it-IT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it-IT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3BA5A6A0-AF9F-63E5-556F-E01DF73D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components</a:t>
            </a:r>
            <a:endParaRPr lang="en-US" altLang="it-IT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17353E5-4A59-F15A-ED20-30C1D1692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data </a:t>
            </a:r>
            <a:r>
              <a:rPr lang="en-GB" altLang="it-IT" err="1"/>
              <a:t>center</a:t>
            </a:r>
            <a:r>
              <a:rPr lang="en-GB" altLang="it-IT"/>
              <a:t> nodes can be connected by using two network component types </a:t>
            </a:r>
          </a:p>
          <a:p>
            <a:pPr lvl="1"/>
            <a:r>
              <a:rPr lang="en-GB" altLang="it-IT"/>
              <a:t>specialized hardware</a:t>
            </a:r>
          </a:p>
          <a:p>
            <a:pPr lvl="2"/>
            <a:r>
              <a:rPr lang="en-GB" altLang="it-IT"/>
              <a:t>proprietary hardware that can scale to clusters of thousands of nodes with high bandwidth</a:t>
            </a:r>
          </a:p>
          <a:p>
            <a:pPr lvl="3"/>
            <a:r>
              <a:rPr lang="en-GB" altLang="it-IT"/>
              <a:t>e.g., Google Jupiter and InfiniBand switches</a:t>
            </a:r>
          </a:p>
          <a:p>
            <a:pPr lvl="2"/>
            <a:r>
              <a:rPr lang="en-GB" altLang="it-IT"/>
              <a:t>expensive option</a:t>
            </a:r>
          </a:p>
          <a:p>
            <a:pPr lvl="1"/>
            <a:r>
              <a:rPr lang="en-GB" altLang="it-IT"/>
              <a:t>commodity switches and routers </a:t>
            </a:r>
          </a:p>
          <a:p>
            <a:pPr lvl="2"/>
            <a:r>
              <a:rPr lang="en-GB" altLang="it-IT"/>
              <a:t>cheap option</a:t>
            </a:r>
          </a:p>
          <a:p>
            <a:pPr lvl="2"/>
            <a:r>
              <a:rPr lang="en-GB" altLang="it-IT"/>
              <a:t>widely adopted, this is the option we consider in the following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0E4D800-8496-6B7E-ACF2-D9B9DE408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topology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64D646-9F7E-BD19-0B9C-DE1C56ABD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scalability</a:t>
            </a:r>
          </a:p>
          <a:p>
            <a:pPr lvl="1"/>
            <a:r>
              <a:rPr lang="en-US" altLang="it-IT"/>
              <a:t>it should be possible to expand the data center</a:t>
            </a:r>
          </a:p>
          <a:p>
            <a:pPr lvl="1"/>
            <a:r>
              <a:rPr lang="en-US" altLang="it-IT"/>
              <a:t>in other words, it must be possible to buy and deploy hardware similar to the one already deployed</a:t>
            </a:r>
          </a:p>
          <a:p>
            <a:r>
              <a:rPr lang="en-US" altLang="it-IT"/>
              <a:t>bandwidth</a:t>
            </a:r>
          </a:p>
          <a:p>
            <a:pPr lvl="1"/>
            <a:r>
              <a:rPr lang="en-US" altLang="it-IT"/>
              <a:t>hosts in the fabric should communicate with each other using the full bandwidth of their NICs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1B820ECB-2306-9D6A-DA5F-B2B2B8EAD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topologies</a:t>
            </a:r>
            <a:endParaRPr lang="en-US" altLang="it-IT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E7F9A53-4B28-A421-25D4-9BA84E5A1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several</a:t>
            </a:r>
            <a:r>
              <a:rPr lang="it-IT" altLang="it-IT"/>
              <a:t> </a:t>
            </a:r>
            <a:r>
              <a:rPr lang="it-IT" altLang="it-IT" err="1"/>
              <a:t>topologies</a:t>
            </a:r>
            <a:r>
              <a:rPr lang="it-IT" altLang="it-IT"/>
              <a:t> </a:t>
            </a:r>
            <a:r>
              <a:rPr lang="it-IT" altLang="it-IT" err="1"/>
              <a:t>have</a:t>
            </a:r>
            <a:r>
              <a:rPr lang="it-IT" altLang="it-IT"/>
              <a:t> </a:t>
            </a:r>
            <a:r>
              <a:rPr lang="it-IT" altLang="it-IT" err="1"/>
              <a:t>been</a:t>
            </a:r>
            <a:r>
              <a:rPr lang="it-IT" altLang="it-IT"/>
              <a:t> </a:t>
            </a:r>
            <a:r>
              <a:rPr lang="it-IT" altLang="it-IT" err="1"/>
              <a:t>proposed</a:t>
            </a:r>
            <a:endParaRPr lang="it-IT" altLang="it-IT"/>
          </a:p>
          <a:p>
            <a:pPr lvl="1"/>
            <a:r>
              <a:rPr lang="it-IT" altLang="it-IT" err="1"/>
              <a:t>Clos</a:t>
            </a:r>
            <a:endParaRPr lang="it-IT" altLang="it-IT"/>
          </a:p>
          <a:p>
            <a:pPr lvl="1"/>
            <a:r>
              <a:rPr lang="it-IT" altLang="it-IT" u="sng" err="1"/>
              <a:t>Fat-Tree</a:t>
            </a:r>
            <a:endParaRPr lang="it-IT" altLang="it-IT" u="sng"/>
          </a:p>
          <a:p>
            <a:pPr lvl="1"/>
            <a:r>
              <a:rPr lang="it-IT" altLang="it-IT"/>
              <a:t>VL2</a:t>
            </a:r>
          </a:p>
          <a:p>
            <a:pPr lvl="1"/>
            <a:r>
              <a:rPr lang="it-IT" altLang="it-IT" err="1"/>
              <a:t>Jellyfish</a:t>
            </a:r>
            <a:endParaRPr lang="it-IT" altLang="it-IT"/>
          </a:p>
          <a:p>
            <a:pPr lvl="1"/>
            <a:r>
              <a:rPr lang="it-IT" altLang="it-IT" err="1"/>
              <a:t>Xpander</a:t>
            </a:r>
            <a:endParaRPr lang="it-IT" altLang="it-IT"/>
          </a:p>
          <a:p>
            <a:pPr lvl="1"/>
            <a:r>
              <a:rPr lang="it-IT" altLang="it-IT" err="1"/>
              <a:t>DCell</a:t>
            </a:r>
            <a:endParaRPr lang="it-IT" altLang="it-IT"/>
          </a:p>
          <a:p>
            <a:pPr lvl="1"/>
            <a:r>
              <a:rPr lang="it-IT" altLang="it-IT"/>
              <a:t>...</a:t>
            </a:r>
          </a:p>
          <a:p>
            <a:endParaRPr lang="en-US" alt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1782-6B72-89B6-9B1A-AA84F9ED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Clos</a:t>
            </a:r>
            <a:r>
              <a:rPr lang="it-IT"/>
              <a:t> </a:t>
            </a:r>
            <a:r>
              <a:rPr lang="it-IT" err="1"/>
              <a:t>topology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55F4-A42D-C1F3-9C59-1BE4A9D0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3200"/>
              <a:t>invented by Edson Erwin in 1938 to address scalability issues in telephone networking</a:t>
            </a:r>
          </a:p>
          <a:p>
            <a:pPr lvl="1"/>
            <a:r>
              <a:rPr lang="en-GB" altLang="it-IT" sz="2800"/>
              <a:t>formalized by Charles Clos in 1953</a:t>
            </a:r>
          </a:p>
          <a:p>
            <a:r>
              <a:rPr lang="en-GB" altLang="it-IT" sz="3200"/>
              <a:t>the original problem was allowing N contemporary connections from N input lines to N output lines without using a single crossbar switch</a:t>
            </a:r>
          </a:p>
          <a:p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5069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15BC427-0403-8654-702F-B3FAE73A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topology</a:t>
            </a:r>
            <a:endParaRPr lang="en-US" altLang="it-IT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9FD4376-1C6C-6312-1C86-1F36BC224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Fat-Trees were originally introduced by Charles </a:t>
            </a:r>
            <a:r>
              <a:rPr lang="en-US" altLang="it-IT" err="1"/>
              <a:t>Leiserson</a:t>
            </a:r>
            <a:r>
              <a:rPr lang="en-US" altLang="it-IT"/>
              <a:t> in 1985</a:t>
            </a:r>
          </a:p>
          <a:p>
            <a:pPr>
              <a:lnSpc>
                <a:spcPct val="90000"/>
              </a:lnSpc>
            </a:pPr>
            <a:r>
              <a:rPr lang="en-US" altLang="it-IT"/>
              <a:t>the Fat-Tree is a special case of a Clos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 Fat-Tree architectures today consist of three level of nodes (switches/routers)</a:t>
            </a:r>
          </a:p>
          <a:p>
            <a:pPr>
              <a:lnSpc>
                <a:spcPct val="90000"/>
              </a:lnSpc>
            </a:pPr>
            <a:r>
              <a:rPr lang="en-US" altLang="it-IT"/>
              <a:t>high redundancy</a:t>
            </a:r>
          </a:p>
          <a:p>
            <a:pPr>
              <a:lnSpc>
                <a:spcPct val="90000"/>
              </a:lnSpc>
            </a:pPr>
            <a:r>
              <a:rPr lang="en-US" altLang="it-IT"/>
              <a:t>constant </a:t>
            </a:r>
            <a:r>
              <a:rPr lang="en-US" altLang="it-IT" i="1"/>
              <a:t>bisection</a:t>
            </a:r>
            <a:r>
              <a:rPr lang="en-US" altLang="it-IT"/>
              <a:t> of the available bandwidth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typically, nodes have the same characteristics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easier to stock spare </a:t>
            </a:r>
            <a:r>
              <a:rPr lang="en-US" altLang="it-IT" err="1"/>
              <a:t>equipments</a:t>
            </a:r>
            <a:endParaRPr lang="en-US" altLang="it-IT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47272B0-D430-9981-E3FE-7B2A80E73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parameters</a:t>
            </a:r>
            <a:endParaRPr lang="en-US" altLang="it-IT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37DA8B4-3787-96E2-C633-5084BB08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the Fat-Tree is a modular topology</a:t>
            </a:r>
          </a:p>
          <a:p>
            <a:pPr>
              <a:lnSpc>
                <a:spcPct val="90000"/>
              </a:lnSpc>
            </a:pPr>
            <a:r>
              <a:rPr lang="en-GB" altLang="it-IT"/>
              <a:t>two parameters define a Fat-Tree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radix</a:t>
            </a:r>
            <a:r>
              <a:rPr lang="en-GB" altLang="it-IT"/>
              <a:t> of the nodes (even number, denoted by 2K)</a:t>
            </a:r>
          </a:p>
          <a:p>
            <a:pPr lvl="2">
              <a:lnSpc>
                <a:spcPct val="90000"/>
              </a:lnSpc>
            </a:pPr>
            <a:r>
              <a:rPr lang="en-GB" altLang="it-IT"/>
              <a:t>number of available ports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redundancy factor </a:t>
            </a:r>
            <a:r>
              <a:rPr lang="en-GB" altLang="it-IT"/>
              <a:t>(denoted by R)</a:t>
            </a:r>
          </a:p>
          <a:p>
            <a:pPr>
              <a:lnSpc>
                <a:spcPct val="90000"/>
              </a:lnSpc>
            </a:pPr>
            <a:r>
              <a:rPr lang="en-GB" altLang="it-IT"/>
              <a:t>usually, if the radix of a node is 2K it has K connections towards the north and K connections towards the south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different choices are possible, but not considered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4D54D86-1F19-53E8-054B-BB96BF6F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Fat-Tree nodes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FF0AEB-8252-B59D-158E-241B55BD0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sz="2800"/>
              <a:t>Leaf</a:t>
            </a:r>
          </a:p>
          <a:p>
            <a:pPr lvl="1"/>
            <a:r>
              <a:rPr lang="en-US" altLang="it-IT" sz="2400"/>
              <a:t>node connected to the server farm</a:t>
            </a:r>
          </a:p>
          <a:p>
            <a:r>
              <a:rPr lang="en-US" altLang="it-IT" sz="2800"/>
              <a:t>Spine</a:t>
            </a:r>
          </a:p>
          <a:p>
            <a:pPr lvl="1"/>
            <a:r>
              <a:rPr lang="en-US" altLang="it-IT" sz="2400"/>
              <a:t>node north of Leaves and south of </a:t>
            </a:r>
            <a:r>
              <a:rPr lang="en-US" altLang="it-IT" sz="2400" err="1"/>
              <a:t>ToF</a:t>
            </a:r>
            <a:r>
              <a:rPr lang="en-US" altLang="it-IT" sz="2400"/>
              <a:t> nodes</a:t>
            </a:r>
          </a:p>
          <a:p>
            <a:r>
              <a:rPr lang="en-US" altLang="it-IT" sz="2800"/>
              <a:t>Point of Delivery (</a:t>
            </a:r>
            <a:r>
              <a:rPr lang="en-US" altLang="it-IT" sz="2800" err="1"/>
              <a:t>PoD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fully interconnected Leaves and Spines</a:t>
            </a:r>
          </a:p>
          <a:p>
            <a:r>
              <a:rPr lang="en-US" altLang="it-IT" sz="2800"/>
              <a:t>Top of Fabric (</a:t>
            </a:r>
            <a:r>
              <a:rPr lang="en-US" altLang="it-IT" sz="2800" err="1"/>
              <a:t>ToF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top nodes that provide inter-</a:t>
            </a:r>
            <a:r>
              <a:rPr lang="en-US" altLang="it-IT" sz="2400" err="1"/>
              <a:t>PoD</a:t>
            </a:r>
            <a:r>
              <a:rPr lang="en-US" altLang="it-IT" sz="2400"/>
              <a:t>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 </a:t>
            </a:r>
            <a:r>
              <a:rPr lang="it-IT" altLang="it-IT" err="1"/>
              <a:t>example</a:t>
            </a:r>
            <a:r>
              <a:rPr lang="it-IT" altLang="it-IT"/>
              <a:t> of </a:t>
            </a:r>
            <a:r>
              <a:rPr lang="it-IT" altLang="it-IT" err="1"/>
              <a:t>Fat-Tree</a:t>
            </a:r>
            <a:r>
              <a:rPr lang="it-IT" altLang="it-IT"/>
              <a:t>: FT(K=2,R=2)</a:t>
            </a:r>
            <a:endParaRPr lang="en-US" altLang="it-IT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57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558288" y="2371111"/>
            <a:ext cx="1124758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3" name="AutoShape 35">
            <a:extLst>
              <a:ext uri="{FF2B5EF4-FFF2-40B4-BE49-F238E27FC236}">
                <a16:creationId xmlns:a16="http://schemas.microsoft.com/office/drawing/2014/main" id="{71A873CB-00FE-5E9A-7764-982C2D369C02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558288" y="2371111"/>
            <a:ext cx="2267880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4" name="Text Box 36">
            <a:extLst>
              <a:ext uri="{FF2B5EF4-FFF2-40B4-BE49-F238E27FC236}">
                <a16:creationId xmlns:a16="http://schemas.microsoft.com/office/drawing/2014/main" id="{BCFB8956-6246-4847-6CFE-780AA787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646" y="1901002"/>
            <a:ext cx="2447826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ToF</a:t>
            </a:r>
            <a:r>
              <a:rPr lang="it-IT" altLang="it-IT"/>
              <a:t> (</a:t>
            </a:r>
            <a:r>
              <a:rPr lang="it-IT" altLang="it-IT" sz="1800"/>
              <a:t>Top of </a:t>
            </a:r>
            <a:r>
              <a:rPr lang="it-IT" altLang="it-IT" sz="1800" err="1"/>
              <a:t>Fabric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05" name="Text Box 37">
            <a:extLst>
              <a:ext uri="{FF2B5EF4-FFF2-40B4-BE49-F238E27FC236}">
                <a16:creationId xmlns:a16="http://schemas.microsoft.com/office/drawing/2014/main" id="{7B5BF452-B001-7954-FE3C-B837087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78" y="5451042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Leaf</a:t>
            </a:r>
            <a:endParaRPr lang="en-US" altLang="it-IT"/>
          </a:p>
        </p:txBody>
      </p: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396801" y="2371111"/>
            <a:ext cx="1161486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0" name="Text Box 42">
            <a:extLst>
              <a:ext uri="{FF2B5EF4-FFF2-40B4-BE49-F238E27FC236}">
                <a16:creationId xmlns:a16="http://schemas.microsoft.com/office/drawing/2014/main" id="{6C2B0310-F0B5-3396-9CB8-F971A205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6" y="2869934"/>
            <a:ext cx="774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/>
              <a:t>Spine</a:t>
            </a:r>
            <a:endParaRPr lang="en-US" altLang="it-IT"/>
          </a:p>
        </p:txBody>
      </p: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539924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396801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826168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683046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5" name="Line 67">
            <a:extLst>
              <a:ext uri="{FF2B5EF4-FFF2-40B4-BE49-F238E27FC236}">
                <a16:creationId xmlns:a16="http://schemas.microsoft.com/office/drawing/2014/main" id="{E6E2F4FD-C048-50F0-99D3-F89B9B8AA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1532" y="3239266"/>
            <a:ext cx="355438" cy="43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2036" name="Line 68">
            <a:extLst>
              <a:ext uri="{FF2B5EF4-FFF2-40B4-BE49-F238E27FC236}">
                <a16:creationId xmlns:a16="http://schemas.microsoft.com/office/drawing/2014/main" id="{1D98192D-F664-9316-FC8E-A5E60C213B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240" y="5248033"/>
            <a:ext cx="351730" cy="278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7" name="Line 69">
            <a:extLst>
              <a:ext uri="{FF2B5EF4-FFF2-40B4-BE49-F238E27FC236}">
                <a16:creationId xmlns:a16="http://schemas.microsoft.com/office/drawing/2014/main" id="{D661CB24-C5ED-D263-8DDC-119D0EB3A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2929" y="2092700"/>
            <a:ext cx="5275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8" name="Text Box 70">
            <a:extLst>
              <a:ext uri="{FF2B5EF4-FFF2-40B4-BE49-F238E27FC236}">
                <a16:creationId xmlns:a16="http://schemas.microsoft.com/office/drawing/2014/main" id="{E8AAC352-6035-57AD-C806-B5B86E4A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234" y="1915792"/>
            <a:ext cx="2249606" cy="44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aggregation</a:t>
            </a:r>
            <a:r>
              <a:rPr lang="it-IT" altLang="it-IT"/>
              <a:t> </a:t>
            </a:r>
            <a:r>
              <a:rPr lang="it-IT" altLang="it-IT" err="1"/>
              <a:t>layer</a:t>
            </a:r>
            <a:endParaRPr lang="en-US" altLang="it-IT"/>
          </a:p>
        </p:txBody>
      </p: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33453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158672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477659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301794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20781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44491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763903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588038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5" name="Text Box 87">
            <a:extLst>
              <a:ext uri="{FF2B5EF4-FFF2-40B4-BE49-F238E27FC236}">
                <a16:creationId xmlns:a16="http://schemas.microsoft.com/office/drawing/2014/main" id="{B5B5ECA7-E90C-D2F5-2DF3-52743A64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" y="4223709"/>
            <a:ext cx="3184168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altLang="it-IT" err="1"/>
              <a:t>PoD</a:t>
            </a:r>
            <a:r>
              <a:rPr lang="it-IT" altLang="it-IT"/>
              <a:t> (</a:t>
            </a:r>
            <a:r>
              <a:rPr lang="it-IT" altLang="it-IT" sz="1800"/>
              <a:t>Point of Delivery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630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635461" y="2371111"/>
            <a:ext cx="47585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4" name="AutoShape 96">
            <a:extLst>
              <a:ext uri="{FF2B5EF4-FFF2-40B4-BE49-F238E27FC236}">
                <a16:creationId xmlns:a16="http://schemas.microsoft.com/office/drawing/2014/main" id="{0F0ADA77-AE24-2AEE-E3D4-C973B0D980C1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539924" y="2371111"/>
            <a:ext cx="18364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5" name="AutoShape 97">
            <a:extLst>
              <a:ext uri="{FF2B5EF4-FFF2-40B4-BE49-F238E27FC236}">
                <a16:creationId xmlns:a16="http://schemas.microsoft.com/office/drawing/2014/main" id="{BEE1C0D7-EADC-0AA4-3AAB-93E19C5B5F07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635461" y="2371111"/>
            <a:ext cx="119070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396801" y="2371111"/>
            <a:ext cx="2238659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3993778" y="3534212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39720" y="3540124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Line 67">
            <a:extLst>
              <a:ext uri="{FF2B5EF4-FFF2-40B4-BE49-F238E27FC236}">
                <a16:creationId xmlns:a16="http://schemas.microsoft.com/office/drawing/2014/main" id="{F7F552AF-582C-D286-46C5-CBB6CF1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293" y="4412796"/>
            <a:ext cx="989846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092932" y="1752600"/>
            <a:ext cx="1985810" cy="81222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AutoShape 96">
            <a:extLst>
              <a:ext uri="{FF2B5EF4-FFF2-40B4-BE49-F238E27FC236}">
                <a16:creationId xmlns:a16="http://schemas.microsoft.com/office/drawing/2014/main" id="{9F93807A-38A7-65CF-84F5-30C79C9C1219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539924" y="2371111"/>
            <a:ext cx="109553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70">
            <a:extLst>
              <a:ext uri="{FF2B5EF4-FFF2-40B4-BE49-F238E27FC236}">
                <a16:creationId xmlns:a16="http://schemas.microsoft.com/office/drawing/2014/main" id="{6FAD6DBA-FA80-F11D-F586-7FAE98143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8" y="5704623"/>
            <a:ext cx="4191569" cy="44980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431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nimBg="1"/>
      <p:bldP spid="211992" grpId="0" animBg="1"/>
      <p:bldP spid="211993" grpId="0" animBg="1"/>
      <p:bldP spid="211994" grpId="0" animBg="1"/>
      <p:bldP spid="212004" grpId="0"/>
      <p:bldP spid="212005" grpId="0"/>
      <p:bldP spid="212006" grpId="0" animBg="1"/>
      <p:bldP spid="212010" grpId="0"/>
      <p:bldP spid="212011" grpId="0" animBg="1"/>
      <p:bldP spid="212012" grpId="0" animBg="1"/>
      <p:bldP spid="212013" grpId="0" animBg="1"/>
      <p:bldP spid="212017" grpId="0" animBg="1"/>
      <p:bldP spid="212035" grpId="0" animBg="1"/>
      <p:bldP spid="212036" grpId="0" animBg="1"/>
      <p:bldP spid="212037" grpId="0" animBg="1"/>
      <p:bldP spid="212038" grpId="0"/>
      <p:bldP spid="212039" grpId="0" animBg="1"/>
      <p:bldP spid="212040" grpId="0" animBg="1"/>
      <p:bldP spid="212041" grpId="0" animBg="1"/>
      <p:bldP spid="212042" grpId="0" animBg="1"/>
      <p:bldP spid="212043" grpId="0" animBg="1"/>
      <p:bldP spid="212044" grpId="0" animBg="1"/>
      <p:bldP spid="212045" grpId="0" animBg="1"/>
      <p:bldP spid="212046" grpId="0" animBg="1"/>
      <p:bldP spid="212055" grpId="0"/>
      <p:bldP spid="212059" grpId="0" animBg="1"/>
      <p:bldP spid="2" grpId="0" animBg="1"/>
      <p:bldP spid="109" grpId="0" animBg="1"/>
      <p:bldP spid="112" grpId="0" animBg="1"/>
      <p:bldP spid="113" grpId="0" animBg="1"/>
      <p:bldP spid="1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redundancy factor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E548-FAE8-6EF0-6595-C5869862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number of links between a ToF node and a PoD</a:t>
            </a:r>
          </a:p>
          <a:p>
            <a:r>
              <a:rPr lang="en-IT"/>
              <a:t>allow to connect more PoDs reducing the redundancy</a:t>
            </a: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E1D47446-2600-BB31-0D3A-56CA1EB9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0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EB464517-5B63-78FF-1CBE-7C6B49902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12BDFDA0-714E-5C73-D6E8-6E60B13B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9" name="AutoShape 30">
            <a:extLst>
              <a:ext uri="{FF2B5EF4-FFF2-40B4-BE49-F238E27FC236}">
                <a16:creationId xmlns:a16="http://schemas.microsoft.com/office/drawing/2014/main" id="{3D0AF195-B08C-2487-1DBF-9F7FD2B4DC83}"/>
              </a:ext>
            </a:extLst>
          </p:cNvPr>
          <p:cNvCxnSpPr>
            <a:cxnSpLocks noChangeShapeType="1"/>
            <a:stCxn id="5" idx="4"/>
            <a:endCxn id="7" idx="0"/>
          </p:cNvCxnSpPr>
          <p:nvPr/>
        </p:nvCxnSpPr>
        <p:spPr bwMode="auto">
          <a:xfrm>
            <a:off x="2249436" y="3437012"/>
            <a:ext cx="84598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>
            <a:extLst>
              <a:ext uri="{FF2B5EF4-FFF2-40B4-BE49-F238E27FC236}">
                <a16:creationId xmlns:a16="http://schemas.microsoft.com/office/drawing/2014/main" id="{4CAF3D48-3FE1-4805-14EC-B4578C368289}"/>
              </a:ext>
            </a:extLst>
          </p:cNvPr>
          <p:cNvCxnSpPr>
            <a:cxnSpLocks noChangeShapeType="1"/>
            <a:stCxn id="5" idx="4"/>
            <a:endCxn id="8" idx="0"/>
          </p:cNvCxnSpPr>
          <p:nvPr/>
        </p:nvCxnSpPr>
        <p:spPr bwMode="auto">
          <a:xfrm>
            <a:off x="2249436" y="3437012"/>
            <a:ext cx="1705784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48D4B5B3-98E3-4A8F-64B7-079EC9BB7E74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flipH="1">
            <a:off x="1375824" y="3437012"/>
            <a:ext cx="873611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44">
            <a:extLst>
              <a:ext uri="{FF2B5EF4-FFF2-40B4-BE49-F238E27FC236}">
                <a16:creationId xmlns:a16="http://schemas.microsoft.com/office/drawing/2014/main" id="{16D53781-FED4-787B-A76E-01FCBDBA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" name="Oval 45">
            <a:extLst>
              <a:ext uri="{FF2B5EF4-FFF2-40B4-BE49-F238E27FC236}">
                <a16:creationId xmlns:a16="http://schemas.microsoft.com/office/drawing/2014/main" id="{BBB16EEC-8B88-86A5-5396-7BF0692B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4" name="AutoShape 55">
            <a:extLst>
              <a:ext uri="{FF2B5EF4-FFF2-40B4-BE49-F238E27FC236}">
                <a16:creationId xmlns:a16="http://schemas.microsoft.com/office/drawing/2014/main" id="{C588253F-AD19-F335-E107-5B5A8906C3DD}"/>
              </a:ext>
            </a:extLst>
          </p:cNvPr>
          <p:cNvCxnSpPr>
            <a:cxnSpLocks noChangeShapeType="1"/>
            <a:stCxn id="18" idx="0"/>
            <a:endCxn id="7" idx="4"/>
          </p:cNvCxnSpPr>
          <p:nvPr/>
        </p:nvCxnSpPr>
        <p:spPr bwMode="auto">
          <a:xfrm flipH="1"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6">
            <a:extLst>
              <a:ext uri="{FF2B5EF4-FFF2-40B4-BE49-F238E27FC236}">
                <a16:creationId xmlns:a16="http://schemas.microsoft.com/office/drawing/2014/main" id="{18C75734-06B3-C568-3000-346B1EDD9209}"/>
              </a:ext>
            </a:extLst>
          </p:cNvPr>
          <p:cNvCxnSpPr>
            <a:cxnSpLocks noChangeShapeType="1"/>
            <a:stCxn id="18" idx="0"/>
            <a:endCxn id="8" idx="4"/>
          </p:cNvCxnSpPr>
          <p:nvPr/>
        </p:nvCxnSpPr>
        <p:spPr bwMode="auto">
          <a:xfrm flipV="1">
            <a:off x="3955221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7">
            <a:extLst>
              <a:ext uri="{FF2B5EF4-FFF2-40B4-BE49-F238E27FC236}">
                <a16:creationId xmlns:a16="http://schemas.microsoft.com/office/drawing/2014/main" id="{4B0F5B26-3970-18B7-8609-FC3FE347D75E}"/>
              </a:ext>
            </a:extLst>
          </p:cNvPr>
          <p:cNvCxnSpPr>
            <a:cxnSpLocks noChangeShapeType="1"/>
            <a:stCxn id="17" idx="0"/>
            <a:endCxn id="7" idx="4"/>
          </p:cNvCxnSpPr>
          <p:nvPr/>
        </p:nvCxnSpPr>
        <p:spPr bwMode="auto">
          <a:xfrm flipV="1">
            <a:off x="3095422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8">
            <a:extLst>
              <a:ext uri="{FF2B5EF4-FFF2-40B4-BE49-F238E27FC236}">
                <a16:creationId xmlns:a16="http://schemas.microsoft.com/office/drawing/2014/main" id="{E9DE126A-436E-C4D2-39CD-336CA58C161C}"/>
              </a:ext>
            </a:extLst>
          </p:cNvPr>
          <p:cNvCxnSpPr>
            <a:cxnSpLocks noChangeShapeType="1"/>
            <a:stCxn id="17" idx="0"/>
            <a:endCxn id="8" idx="4"/>
          </p:cNvCxnSpPr>
          <p:nvPr/>
        </p:nvCxnSpPr>
        <p:spPr bwMode="auto">
          <a:xfrm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Line 75">
            <a:extLst>
              <a:ext uri="{FF2B5EF4-FFF2-40B4-BE49-F238E27FC236}">
                <a16:creationId xmlns:a16="http://schemas.microsoft.com/office/drawing/2014/main" id="{1D2FF65F-C663-BFF9-1886-1360DD9564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048590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7" name="Line 76">
            <a:extLst>
              <a:ext uri="{FF2B5EF4-FFF2-40B4-BE49-F238E27FC236}">
                <a16:creationId xmlns:a16="http://schemas.microsoft.com/office/drawing/2014/main" id="{438E6C09-B0D4-A5E0-97AD-20CC8BAE538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916313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3CF99E58-1EC5-FF04-BEE3-04C5A74EC6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908388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723CF532-F102-369C-049E-E70BCD49DF6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776111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0" name="Oval 91">
            <a:extLst>
              <a:ext uri="{FF2B5EF4-FFF2-40B4-BE49-F238E27FC236}">
                <a16:creationId xmlns:a16="http://schemas.microsoft.com/office/drawing/2014/main" id="{3CBE7033-61A5-E1A4-57B6-FC10E6F9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85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668CEF3E-D171-D4C5-C32E-F349E816141C}"/>
              </a:ext>
            </a:extLst>
          </p:cNvPr>
          <p:cNvCxnSpPr>
            <a:cxnSpLocks noChangeShapeType="1"/>
            <a:stCxn id="40" idx="4"/>
            <a:endCxn id="7" idx="0"/>
          </p:cNvCxnSpPr>
          <p:nvPr/>
        </p:nvCxnSpPr>
        <p:spPr bwMode="auto">
          <a:xfrm>
            <a:off x="3059631" y="3437012"/>
            <a:ext cx="35791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6">
            <a:extLst>
              <a:ext uri="{FF2B5EF4-FFF2-40B4-BE49-F238E27FC236}">
                <a16:creationId xmlns:a16="http://schemas.microsoft.com/office/drawing/2014/main" id="{ACEED517-D7BC-508D-6100-72B61A33861D}"/>
              </a:ext>
            </a:extLst>
          </p:cNvPr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2235624" y="3437012"/>
            <a:ext cx="13812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7">
            <a:extLst>
              <a:ext uri="{FF2B5EF4-FFF2-40B4-BE49-F238E27FC236}">
                <a16:creationId xmlns:a16="http://schemas.microsoft.com/office/drawing/2014/main" id="{ECED2F71-30E0-EB2F-2BDB-219D08F4CE80}"/>
              </a:ext>
            </a:extLst>
          </p:cNvPr>
          <p:cNvCxnSpPr>
            <a:cxnSpLocks noChangeShapeType="1"/>
            <a:stCxn id="40" idx="4"/>
            <a:endCxn id="8" idx="0"/>
          </p:cNvCxnSpPr>
          <p:nvPr/>
        </p:nvCxnSpPr>
        <p:spPr bwMode="auto">
          <a:xfrm>
            <a:off x="3059631" y="3437012"/>
            <a:ext cx="895589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8BBB5F08-D0B1-4F38-FB6C-91171C735827}"/>
              </a:ext>
            </a:extLst>
          </p:cNvPr>
          <p:cNvCxnSpPr>
            <a:cxnSpLocks noChangeShapeType="1"/>
            <a:stCxn id="40" idx="4"/>
            <a:endCxn id="13" idx="0"/>
          </p:cNvCxnSpPr>
          <p:nvPr/>
        </p:nvCxnSpPr>
        <p:spPr bwMode="auto">
          <a:xfrm flipH="1">
            <a:off x="1375824" y="3437012"/>
            <a:ext cx="168380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525DAD8-4731-6C94-A20D-52423D866772}"/>
              </a:ext>
            </a:extLst>
          </p:cNvPr>
          <p:cNvGrpSpPr/>
          <p:nvPr/>
        </p:nvGrpSpPr>
        <p:grpSpPr>
          <a:xfrm>
            <a:off x="1072691" y="4311837"/>
            <a:ext cx="1493624" cy="1498457"/>
            <a:chOff x="1072691" y="4311837"/>
            <a:chExt cx="1493624" cy="1498457"/>
          </a:xfrm>
        </p:grpSpPr>
        <p:sp>
          <p:nvSpPr>
            <p:cNvPr id="6" name="Oval 24">
              <a:extLst>
                <a:ext uri="{FF2B5EF4-FFF2-40B4-BE49-F238E27FC236}">
                  <a16:creationId xmlns:a16="http://schemas.microsoft.com/office/drawing/2014/main" id="{CB8F95DE-76B8-0AA7-AA35-01E30061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FA3673E-09CE-FAD2-22FE-29EBBCBE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12FC6A8-6DEB-F154-D387-D9E8F99B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" name="Oval 49">
              <a:extLst>
                <a:ext uri="{FF2B5EF4-FFF2-40B4-BE49-F238E27FC236}">
                  <a16:creationId xmlns:a16="http://schemas.microsoft.com/office/drawing/2014/main" id="{92E5970B-1438-EEA1-36B6-8DD877A0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0" name="AutoShape 51">
              <a:extLst>
                <a:ext uri="{FF2B5EF4-FFF2-40B4-BE49-F238E27FC236}">
                  <a16:creationId xmlns:a16="http://schemas.microsoft.com/office/drawing/2014/main" id="{527E96EC-BC14-434A-1341-2640999C2AE6}"/>
                </a:ext>
              </a:extLst>
            </p:cNvPr>
            <p:cNvCxnSpPr>
              <a:cxnSpLocks noChangeShapeType="1"/>
              <a:stCxn id="16" idx="0"/>
              <a:endCxn id="1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52">
              <a:extLst>
                <a:ext uri="{FF2B5EF4-FFF2-40B4-BE49-F238E27FC236}">
                  <a16:creationId xmlns:a16="http://schemas.microsoft.com/office/drawing/2014/main" id="{CE7D2C07-76A3-05BE-A24F-67BAF3D04231}"/>
                </a:ext>
              </a:extLst>
            </p:cNvPr>
            <p:cNvCxnSpPr>
              <a:cxnSpLocks noChangeShapeType="1"/>
              <a:stCxn id="16" idx="0"/>
              <a:endCxn id="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53">
              <a:extLst>
                <a:ext uri="{FF2B5EF4-FFF2-40B4-BE49-F238E27FC236}">
                  <a16:creationId xmlns:a16="http://schemas.microsoft.com/office/drawing/2014/main" id="{96919DDF-3BE2-AB57-75FD-B29823C6E137}"/>
                </a:ext>
              </a:extLst>
            </p:cNvPr>
            <p:cNvCxnSpPr>
              <a:cxnSpLocks noChangeShapeType="1"/>
              <a:stCxn id="19" idx="0"/>
              <a:endCxn id="1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54">
              <a:extLst>
                <a:ext uri="{FF2B5EF4-FFF2-40B4-BE49-F238E27FC236}">
                  <a16:creationId xmlns:a16="http://schemas.microsoft.com/office/drawing/2014/main" id="{26E5C70D-8675-05D0-6F3B-963A4F9F1CCE}"/>
                </a:ext>
              </a:extLst>
            </p:cNvPr>
            <p:cNvCxnSpPr>
              <a:cxnSpLocks noChangeShapeType="1"/>
              <a:stCxn id="19" idx="0"/>
              <a:endCxn id="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BE4E69B0-8055-7D6F-3CDA-2D76D6A338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FEE58BE5-3E69-D0F3-528B-1F6CC03F2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73">
              <a:extLst>
                <a:ext uri="{FF2B5EF4-FFF2-40B4-BE49-F238E27FC236}">
                  <a16:creationId xmlns:a16="http://schemas.microsoft.com/office/drawing/2014/main" id="{F6FB5F95-45DF-1FFC-7592-8127144C9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81921DFF-167A-1530-6193-C4ECD5409C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Rectangle: Rounded Corners 1">
              <a:extLst>
                <a:ext uri="{FF2B5EF4-FFF2-40B4-BE49-F238E27FC236}">
                  <a16:creationId xmlns:a16="http://schemas.microsoft.com/office/drawing/2014/main" id="{35C4B788-6FF0-0544-5902-5692EE317580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Rectangle: Rounded Corners 108">
            <a:extLst>
              <a:ext uri="{FF2B5EF4-FFF2-40B4-BE49-F238E27FC236}">
                <a16:creationId xmlns:a16="http://schemas.microsoft.com/office/drawing/2014/main" id="{14F0DF63-29B6-F712-04DB-252D44005CE8}"/>
              </a:ext>
            </a:extLst>
          </p:cNvPr>
          <p:cNvSpPr/>
          <p:nvPr/>
        </p:nvSpPr>
        <p:spPr>
          <a:xfrm>
            <a:off x="2761975" y="4316284"/>
            <a:ext cx="1493624" cy="144174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AutoShape 96">
            <a:extLst>
              <a:ext uri="{FF2B5EF4-FFF2-40B4-BE49-F238E27FC236}">
                <a16:creationId xmlns:a16="http://schemas.microsoft.com/office/drawing/2014/main" id="{02F2261D-7BE0-9925-DBA3-83B397628FFE}"/>
              </a:ext>
            </a:extLst>
          </p:cNvPr>
          <p:cNvCxnSpPr>
            <a:cxnSpLocks noChangeShapeType="1"/>
            <a:stCxn id="40" idx="4"/>
            <a:endCxn id="6" idx="0"/>
          </p:cNvCxnSpPr>
          <p:nvPr/>
        </p:nvCxnSpPr>
        <p:spPr bwMode="auto">
          <a:xfrm flipH="1">
            <a:off x="2235624" y="3437012"/>
            <a:ext cx="824007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70">
            <a:extLst>
              <a:ext uri="{FF2B5EF4-FFF2-40B4-BE49-F238E27FC236}">
                <a16:creationId xmlns:a16="http://schemas.microsoft.com/office/drawing/2014/main" id="{B28E198A-4866-7EE8-4F2A-FCEF72C9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12" y="5944310"/>
            <a:ext cx="3152686" cy="338324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B865FA-3C3D-00B9-A95F-98D521BBB0C7}"/>
              </a:ext>
            </a:extLst>
          </p:cNvPr>
          <p:cNvCxnSpPr>
            <a:cxnSpLocks/>
          </p:cNvCxnSpPr>
          <p:nvPr/>
        </p:nvCxnSpPr>
        <p:spPr>
          <a:xfrm>
            <a:off x="83820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B889C2-E968-9BCE-C87D-7F5C9E73867C}"/>
              </a:ext>
            </a:extLst>
          </p:cNvPr>
          <p:cNvSpPr txBox="1"/>
          <p:nvPr/>
        </p:nvSpPr>
        <p:spPr>
          <a:xfrm>
            <a:off x="2539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2</a:t>
            </a: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944CD58B-0766-211F-812F-393C50F5F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894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F49D38D6-B1AE-75B4-4152-2A8BD258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22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66" name="AutoShape 30">
            <a:extLst>
              <a:ext uri="{FF2B5EF4-FFF2-40B4-BE49-F238E27FC236}">
                <a16:creationId xmlns:a16="http://schemas.microsoft.com/office/drawing/2014/main" id="{C44A73BF-68EF-3E46-8E5B-AE31464F98E9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>
            <a:off x="7120164" y="344500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31">
            <a:extLst>
              <a:ext uri="{FF2B5EF4-FFF2-40B4-BE49-F238E27FC236}">
                <a16:creationId xmlns:a16="http://schemas.microsoft.com/office/drawing/2014/main" id="{171FEE46-CFB7-448B-52E1-9F6B05FFA15B}"/>
              </a:ext>
            </a:extLst>
          </p:cNvPr>
          <p:cNvCxnSpPr>
            <a:cxnSpLocks noChangeShapeType="1"/>
            <a:stCxn id="59" idx="4"/>
            <a:endCxn id="146" idx="0"/>
          </p:cNvCxnSpPr>
          <p:nvPr/>
        </p:nvCxnSpPr>
        <p:spPr bwMode="auto">
          <a:xfrm flipH="1">
            <a:off x="6466301" y="3445000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32">
            <a:extLst>
              <a:ext uri="{FF2B5EF4-FFF2-40B4-BE49-F238E27FC236}">
                <a16:creationId xmlns:a16="http://schemas.microsoft.com/office/drawing/2014/main" id="{472CC679-44CB-8453-62FC-780608A41AF9}"/>
              </a:ext>
            </a:extLst>
          </p:cNvPr>
          <p:cNvCxnSpPr>
            <a:cxnSpLocks noChangeShapeType="1"/>
            <a:stCxn id="58" idx="4"/>
            <a:endCxn id="177" idx="0"/>
          </p:cNvCxnSpPr>
          <p:nvPr/>
        </p:nvCxnSpPr>
        <p:spPr bwMode="auto">
          <a:xfrm>
            <a:off x="7120164" y="344500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33">
            <a:extLst>
              <a:ext uri="{FF2B5EF4-FFF2-40B4-BE49-F238E27FC236}">
                <a16:creationId xmlns:a16="http://schemas.microsoft.com/office/drawing/2014/main" id="{8E8831FB-0015-1D97-CD67-D04FDB7733B5}"/>
              </a:ext>
            </a:extLst>
          </p:cNvPr>
          <p:cNvCxnSpPr>
            <a:cxnSpLocks noChangeShapeType="1"/>
            <a:stCxn id="58" idx="4"/>
            <a:endCxn id="191" idx="0"/>
          </p:cNvCxnSpPr>
          <p:nvPr/>
        </p:nvCxnSpPr>
        <p:spPr bwMode="auto">
          <a:xfrm>
            <a:off x="7120164" y="344500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4">
            <a:extLst>
              <a:ext uri="{FF2B5EF4-FFF2-40B4-BE49-F238E27FC236}">
                <a16:creationId xmlns:a16="http://schemas.microsoft.com/office/drawing/2014/main" id="{178920DE-CC2D-8955-735C-18C8A55555B7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>
            <a:off x="9495792" y="3445000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35">
            <a:extLst>
              <a:ext uri="{FF2B5EF4-FFF2-40B4-BE49-F238E27FC236}">
                <a16:creationId xmlns:a16="http://schemas.microsoft.com/office/drawing/2014/main" id="{B6139CAE-407E-6E7C-226A-067C970F33A5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 flipH="1">
            <a:off x="8005201" y="3445000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40">
            <a:extLst>
              <a:ext uri="{FF2B5EF4-FFF2-40B4-BE49-F238E27FC236}">
                <a16:creationId xmlns:a16="http://schemas.microsoft.com/office/drawing/2014/main" id="{98C04F70-D071-CB6F-29FC-AA4CB9A7BA21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 flipH="1">
            <a:off x="5582992" y="3445000"/>
            <a:ext cx="1537171" cy="995419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41">
            <a:extLst>
              <a:ext uri="{FF2B5EF4-FFF2-40B4-BE49-F238E27FC236}">
                <a16:creationId xmlns:a16="http://schemas.microsoft.com/office/drawing/2014/main" id="{E10E1395-EB89-93D6-AB70-CE30AC6CE6E9}"/>
              </a:ext>
            </a:extLst>
          </p:cNvPr>
          <p:cNvCxnSpPr>
            <a:cxnSpLocks noChangeShapeType="1"/>
            <a:stCxn id="59" idx="4"/>
            <a:endCxn id="190" idx="0"/>
          </p:cNvCxnSpPr>
          <p:nvPr/>
        </p:nvCxnSpPr>
        <p:spPr bwMode="auto">
          <a:xfrm>
            <a:off x="9495792" y="3445000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Oval 91">
            <a:extLst>
              <a:ext uri="{FF2B5EF4-FFF2-40B4-BE49-F238E27FC236}">
                <a16:creationId xmlns:a16="http://schemas.microsoft.com/office/drawing/2014/main" id="{7355A978-341E-255C-E3C4-CA9CD377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716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23" name="Oval 92">
            <a:extLst>
              <a:ext uri="{FF2B5EF4-FFF2-40B4-BE49-F238E27FC236}">
                <a16:creationId xmlns:a16="http://schemas.microsoft.com/office/drawing/2014/main" id="{B4953D65-E26C-E871-7D0E-2B370C93B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227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24" name="AutoShape 93">
            <a:extLst>
              <a:ext uri="{FF2B5EF4-FFF2-40B4-BE49-F238E27FC236}">
                <a16:creationId xmlns:a16="http://schemas.microsoft.com/office/drawing/2014/main" id="{CF915168-D235-42E9-9C2A-F5388A7FE0FA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7197798" y="344500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AutoShape 94">
            <a:extLst>
              <a:ext uri="{FF2B5EF4-FFF2-40B4-BE49-F238E27FC236}">
                <a16:creationId xmlns:a16="http://schemas.microsoft.com/office/drawing/2014/main" id="{B99440B4-4DD4-3259-1D09-806A8A2A99EC}"/>
              </a:ext>
            </a:extLst>
          </p:cNvPr>
          <p:cNvCxnSpPr>
            <a:cxnSpLocks noChangeShapeType="1"/>
            <a:stCxn id="122" idx="4"/>
            <a:endCxn id="177" idx="0"/>
          </p:cNvCxnSpPr>
          <p:nvPr/>
        </p:nvCxnSpPr>
        <p:spPr bwMode="auto">
          <a:xfrm>
            <a:off x="7880986" y="344500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5">
            <a:extLst>
              <a:ext uri="{FF2B5EF4-FFF2-40B4-BE49-F238E27FC236}">
                <a16:creationId xmlns:a16="http://schemas.microsoft.com/office/drawing/2014/main" id="{D833ADA5-6016-A986-EA74-3038009A5991}"/>
              </a:ext>
            </a:extLst>
          </p:cNvPr>
          <p:cNvCxnSpPr>
            <a:cxnSpLocks noChangeShapeType="1"/>
            <a:stCxn id="122" idx="4"/>
            <a:endCxn id="191" idx="0"/>
          </p:cNvCxnSpPr>
          <p:nvPr/>
        </p:nvCxnSpPr>
        <p:spPr bwMode="auto">
          <a:xfrm>
            <a:off x="7880986" y="344500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AutoShape 96">
            <a:extLst>
              <a:ext uri="{FF2B5EF4-FFF2-40B4-BE49-F238E27FC236}">
                <a16:creationId xmlns:a16="http://schemas.microsoft.com/office/drawing/2014/main" id="{4FEC1F86-0B39-5A87-6AE9-BE10EE91F4B1}"/>
              </a:ext>
            </a:extLst>
          </p:cNvPr>
          <p:cNvCxnSpPr>
            <a:cxnSpLocks noChangeShapeType="1"/>
            <a:stCxn id="123" idx="4"/>
            <a:endCxn id="146" idx="0"/>
          </p:cNvCxnSpPr>
          <p:nvPr/>
        </p:nvCxnSpPr>
        <p:spPr bwMode="auto">
          <a:xfrm flipH="1">
            <a:off x="6466301" y="3445000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AutoShape 97">
            <a:extLst>
              <a:ext uri="{FF2B5EF4-FFF2-40B4-BE49-F238E27FC236}">
                <a16:creationId xmlns:a16="http://schemas.microsoft.com/office/drawing/2014/main" id="{483A8E21-2213-B466-C0B3-D075611AB72E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 flipH="1">
            <a:off x="8005201" y="3445000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AutoShape 98">
            <a:extLst>
              <a:ext uri="{FF2B5EF4-FFF2-40B4-BE49-F238E27FC236}">
                <a16:creationId xmlns:a16="http://schemas.microsoft.com/office/drawing/2014/main" id="{FB065D79-0DFE-1C49-4878-D984A8EAF573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>
            <a:off x="8750497" y="3445000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99">
            <a:extLst>
              <a:ext uri="{FF2B5EF4-FFF2-40B4-BE49-F238E27FC236}">
                <a16:creationId xmlns:a16="http://schemas.microsoft.com/office/drawing/2014/main" id="{A54F052F-F1E7-8B63-1314-2FC7708B0239}"/>
              </a:ext>
            </a:extLst>
          </p:cNvPr>
          <p:cNvCxnSpPr>
            <a:cxnSpLocks noChangeShapeType="1"/>
            <a:stCxn id="123" idx="4"/>
            <a:endCxn id="190" idx="0"/>
          </p:cNvCxnSpPr>
          <p:nvPr/>
        </p:nvCxnSpPr>
        <p:spPr bwMode="auto">
          <a:xfrm>
            <a:off x="8750497" y="3445000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AutoShape 102">
            <a:extLst>
              <a:ext uri="{FF2B5EF4-FFF2-40B4-BE49-F238E27FC236}">
                <a16:creationId xmlns:a16="http://schemas.microsoft.com/office/drawing/2014/main" id="{FA6062F0-ED0D-CA0D-CAD9-99E91B32CC10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5582992" y="344500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Text Box 70">
            <a:extLst>
              <a:ext uri="{FF2B5EF4-FFF2-40B4-BE49-F238E27FC236}">
                <a16:creationId xmlns:a16="http://schemas.microsoft.com/office/drawing/2014/main" id="{2F2463C7-261A-ABDE-E80C-756B2274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30" y="594431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6DF0A6-15E3-1A34-0332-0ED67A2EE3CE}"/>
              </a:ext>
            </a:extLst>
          </p:cNvPr>
          <p:cNvCxnSpPr>
            <a:cxnSpLocks/>
          </p:cNvCxnSpPr>
          <p:nvPr/>
        </p:nvCxnSpPr>
        <p:spPr>
          <a:xfrm>
            <a:off x="547459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58694-B4F1-FB14-04D0-514A1C541C52}"/>
              </a:ext>
            </a:extLst>
          </p:cNvPr>
          <p:cNvSpPr txBox="1"/>
          <p:nvPr/>
        </p:nvSpPr>
        <p:spPr>
          <a:xfrm>
            <a:off x="466178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0B79F6-0D68-6C1A-8DE2-06F209FFD04F}"/>
              </a:ext>
            </a:extLst>
          </p:cNvPr>
          <p:cNvGrpSpPr/>
          <p:nvPr/>
        </p:nvGrpSpPr>
        <p:grpSpPr>
          <a:xfrm>
            <a:off x="5303369" y="4311837"/>
            <a:ext cx="1493624" cy="1498457"/>
            <a:chOff x="1072691" y="4311837"/>
            <a:chExt cx="1493624" cy="1498457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F5609B24-2D88-FCA7-5CF6-E49ABD5D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7" name="Oval 38">
              <a:extLst>
                <a:ext uri="{FF2B5EF4-FFF2-40B4-BE49-F238E27FC236}">
                  <a16:creationId xmlns:a16="http://schemas.microsoft.com/office/drawing/2014/main" id="{F5597013-4573-7EF4-922D-490049FFF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8" name="Oval 43">
              <a:extLst>
                <a:ext uri="{FF2B5EF4-FFF2-40B4-BE49-F238E27FC236}">
                  <a16:creationId xmlns:a16="http://schemas.microsoft.com/office/drawing/2014/main" id="{2488DE42-A19C-A5E7-E31B-FA01569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9" name="Oval 49">
              <a:extLst>
                <a:ext uri="{FF2B5EF4-FFF2-40B4-BE49-F238E27FC236}">
                  <a16:creationId xmlns:a16="http://schemas.microsoft.com/office/drawing/2014/main" id="{921876F3-A7A3-C22C-E9E8-2D1FE341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50" name="AutoShape 51">
              <a:extLst>
                <a:ext uri="{FF2B5EF4-FFF2-40B4-BE49-F238E27FC236}">
                  <a16:creationId xmlns:a16="http://schemas.microsoft.com/office/drawing/2014/main" id="{677058DA-46C0-CAFA-DCD6-0BBA24751AD9}"/>
                </a:ext>
              </a:extLst>
            </p:cNvPr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AutoShape 52">
              <a:extLst>
                <a:ext uri="{FF2B5EF4-FFF2-40B4-BE49-F238E27FC236}">
                  <a16:creationId xmlns:a16="http://schemas.microsoft.com/office/drawing/2014/main" id="{BA3B0A9C-C304-94B3-18F3-F280FAD0B3F5}"/>
                </a:ext>
              </a:extLst>
            </p:cNvPr>
            <p:cNvCxnSpPr>
              <a:cxnSpLocks noChangeShapeType="1"/>
              <a:stCxn id="148" idx="0"/>
              <a:endCxn id="14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AutoShape 53">
              <a:extLst>
                <a:ext uri="{FF2B5EF4-FFF2-40B4-BE49-F238E27FC236}">
                  <a16:creationId xmlns:a16="http://schemas.microsoft.com/office/drawing/2014/main" id="{2EA2BBC6-A5FA-209C-DB89-DB8909DB216B}"/>
                </a:ext>
              </a:extLst>
            </p:cNvPr>
            <p:cNvCxnSpPr>
              <a:cxnSpLocks noChangeShapeType="1"/>
              <a:stCxn id="149" idx="0"/>
              <a:endCxn id="14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AutoShape 54">
              <a:extLst>
                <a:ext uri="{FF2B5EF4-FFF2-40B4-BE49-F238E27FC236}">
                  <a16:creationId xmlns:a16="http://schemas.microsoft.com/office/drawing/2014/main" id="{C85EAF7C-FBB2-8973-26B0-4E7103FC8764}"/>
                </a:ext>
              </a:extLst>
            </p:cNvPr>
            <p:cNvCxnSpPr>
              <a:cxnSpLocks noChangeShapeType="1"/>
              <a:stCxn id="149" idx="0"/>
              <a:endCxn id="14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" name="Line 71">
              <a:extLst>
                <a:ext uri="{FF2B5EF4-FFF2-40B4-BE49-F238E27FC236}">
                  <a16:creationId xmlns:a16="http://schemas.microsoft.com/office/drawing/2014/main" id="{195079AF-BF47-890D-65B9-DD300677F9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Line 72">
              <a:extLst>
                <a:ext uri="{FF2B5EF4-FFF2-40B4-BE49-F238E27FC236}">
                  <a16:creationId xmlns:a16="http://schemas.microsoft.com/office/drawing/2014/main" id="{DF8DFF0F-85B3-7651-9D57-9B8BB6B7F5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6" name="Line 73">
              <a:extLst>
                <a:ext uri="{FF2B5EF4-FFF2-40B4-BE49-F238E27FC236}">
                  <a16:creationId xmlns:a16="http://schemas.microsoft.com/office/drawing/2014/main" id="{421E6B38-EEFE-5588-C38E-1633E2B81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7" name="Line 74">
              <a:extLst>
                <a:ext uri="{FF2B5EF4-FFF2-40B4-BE49-F238E27FC236}">
                  <a16:creationId xmlns:a16="http://schemas.microsoft.com/office/drawing/2014/main" id="{974E64E0-3921-1F3E-EF70-274E143021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8" name="Rectangle: Rounded Corners 1">
              <a:extLst>
                <a:ext uri="{FF2B5EF4-FFF2-40B4-BE49-F238E27FC236}">
                  <a16:creationId xmlns:a16="http://schemas.microsoft.com/office/drawing/2014/main" id="{4AD47A69-1B15-59EF-7D21-96559CC04253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3F66749-6F35-3D2A-B7A0-C340C0B0FB3C}"/>
              </a:ext>
            </a:extLst>
          </p:cNvPr>
          <p:cNvGrpSpPr/>
          <p:nvPr/>
        </p:nvGrpSpPr>
        <p:grpSpPr>
          <a:xfrm>
            <a:off x="6883321" y="4311837"/>
            <a:ext cx="1493624" cy="1498457"/>
            <a:chOff x="1072691" y="4311837"/>
            <a:chExt cx="1493624" cy="1498457"/>
          </a:xfrm>
        </p:grpSpPr>
        <p:sp>
          <p:nvSpPr>
            <p:cNvPr id="162" name="Oval 24">
              <a:extLst>
                <a:ext uri="{FF2B5EF4-FFF2-40B4-BE49-F238E27FC236}">
                  <a16:creationId xmlns:a16="http://schemas.microsoft.com/office/drawing/2014/main" id="{84238D6A-024F-F83F-F5BA-58B2EDFA4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3" name="Oval 38">
              <a:extLst>
                <a:ext uri="{FF2B5EF4-FFF2-40B4-BE49-F238E27FC236}">
                  <a16:creationId xmlns:a16="http://schemas.microsoft.com/office/drawing/2014/main" id="{47089570-3C83-75C4-284A-7DBA752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4" name="Oval 43">
              <a:extLst>
                <a:ext uri="{FF2B5EF4-FFF2-40B4-BE49-F238E27FC236}">
                  <a16:creationId xmlns:a16="http://schemas.microsoft.com/office/drawing/2014/main" id="{A6822CD4-5936-DB4C-63B8-29152EE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E741A5A1-78C0-33BD-B184-ECC7F12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6" name="AutoShape 51">
              <a:extLst>
                <a:ext uri="{FF2B5EF4-FFF2-40B4-BE49-F238E27FC236}">
                  <a16:creationId xmlns:a16="http://schemas.microsoft.com/office/drawing/2014/main" id="{6BB12228-4516-DE85-A9DD-CF09253F3BD3}"/>
                </a:ext>
              </a:extLst>
            </p:cNvPr>
            <p:cNvCxnSpPr>
              <a:cxnSpLocks noChangeShapeType="1"/>
              <a:stCxn id="164" idx="0"/>
              <a:endCxn id="16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AutoShape 52">
              <a:extLst>
                <a:ext uri="{FF2B5EF4-FFF2-40B4-BE49-F238E27FC236}">
                  <a16:creationId xmlns:a16="http://schemas.microsoft.com/office/drawing/2014/main" id="{563677A1-77B4-CA28-2CB2-E23D23A9B72C}"/>
                </a:ext>
              </a:extLst>
            </p:cNvPr>
            <p:cNvCxnSpPr>
              <a:cxnSpLocks noChangeShapeType="1"/>
              <a:stCxn id="164" idx="0"/>
              <a:endCxn id="162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AutoShape 53">
              <a:extLst>
                <a:ext uri="{FF2B5EF4-FFF2-40B4-BE49-F238E27FC236}">
                  <a16:creationId xmlns:a16="http://schemas.microsoft.com/office/drawing/2014/main" id="{A3CE9F01-6327-8FAE-98FB-4C871346BB92}"/>
                </a:ext>
              </a:extLst>
            </p:cNvPr>
            <p:cNvCxnSpPr>
              <a:cxnSpLocks noChangeShapeType="1"/>
              <a:stCxn id="165" idx="0"/>
              <a:endCxn id="16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AutoShape 54">
              <a:extLst>
                <a:ext uri="{FF2B5EF4-FFF2-40B4-BE49-F238E27FC236}">
                  <a16:creationId xmlns:a16="http://schemas.microsoft.com/office/drawing/2014/main" id="{1233D3EA-D658-29B9-2542-FF339ADFA31A}"/>
                </a:ext>
              </a:extLst>
            </p:cNvPr>
            <p:cNvCxnSpPr>
              <a:cxnSpLocks noChangeShapeType="1"/>
              <a:stCxn id="165" idx="0"/>
              <a:endCxn id="162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0" name="Line 71">
              <a:extLst>
                <a:ext uri="{FF2B5EF4-FFF2-40B4-BE49-F238E27FC236}">
                  <a16:creationId xmlns:a16="http://schemas.microsoft.com/office/drawing/2014/main" id="{324E039D-F152-8EE8-AB65-807DF450B1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1" name="Line 72">
              <a:extLst>
                <a:ext uri="{FF2B5EF4-FFF2-40B4-BE49-F238E27FC236}">
                  <a16:creationId xmlns:a16="http://schemas.microsoft.com/office/drawing/2014/main" id="{890BBE21-68C7-F8E3-14BC-55C1F09BAC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2" name="Line 73">
              <a:extLst>
                <a:ext uri="{FF2B5EF4-FFF2-40B4-BE49-F238E27FC236}">
                  <a16:creationId xmlns:a16="http://schemas.microsoft.com/office/drawing/2014/main" id="{F7C90B00-E5FF-2894-3873-6B5DE6F848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74">
              <a:extLst>
                <a:ext uri="{FF2B5EF4-FFF2-40B4-BE49-F238E27FC236}">
                  <a16:creationId xmlns:a16="http://schemas.microsoft.com/office/drawing/2014/main" id="{14B50BAD-EF29-B059-CA87-57A6D30C78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Rectangle: Rounded Corners 1">
              <a:extLst>
                <a:ext uri="{FF2B5EF4-FFF2-40B4-BE49-F238E27FC236}">
                  <a16:creationId xmlns:a16="http://schemas.microsoft.com/office/drawing/2014/main" id="{607D2136-36E2-0B14-31B1-F866AA86946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59B306-E303-6CA7-B48C-8EB493B8E5A9}"/>
              </a:ext>
            </a:extLst>
          </p:cNvPr>
          <p:cNvGrpSpPr/>
          <p:nvPr/>
        </p:nvGrpSpPr>
        <p:grpSpPr>
          <a:xfrm>
            <a:off x="8461030" y="4310266"/>
            <a:ext cx="1493624" cy="1498457"/>
            <a:chOff x="1072691" y="4311837"/>
            <a:chExt cx="1493624" cy="1498457"/>
          </a:xfrm>
        </p:grpSpPr>
        <p:sp>
          <p:nvSpPr>
            <p:cNvPr id="176" name="Oval 24">
              <a:extLst>
                <a:ext uri="{FF2B5EF4-FFF2-40B4-BE49-F238E27FC236}">
                  <a16:creationId xmlns:a16="http://schemas.microsoft.com/office/drawing/2014/main" id="{5F17CBCA-1D70-B887-3DCC-3B515CD5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7" name="Oval 38">
              <a:extLst>
                <a:ext uri="{FF2B5EF4-FFF2-40B4-BE49-F238E27FC236}">
                  <a16:creationId xmlns:a16="http://schemas.microsoft.com/office/drawing/2014/main" id="{B252F24F-6FE4-6ADB-7795-A4D52889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8" name="Oval 43">
              <a:extLst>
                <a:ext uri="{FF2B5EF4-FFF2-40B4-BE49-F238E27FC236}">
                  <a16:creationId xmlns:a16="http://schemas.microsoft.com/office/drawing/2014/main" id="{433C2037-5345-3D7C-39E8-1E545509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9" name="Oval 49">
              <a:extLst>
                <a:ext uri="{FF2B5EF4-FFF2-40B4-BE49-F238E27FC236}">
                  <a16:creationId xmlns:a16="http://schemas.microsoft.com/office/drawing/2014/main" id="{6FA87E82-89B9-EAAD-3DEA-F38F37E9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80" name="AutoShape 51">
              <a:extLst>
                <a:ext uri="{FF2B5EF4-FFF2-40B4-BE49-F238E27FC236}">
                  <a16:creationId xmlns:a16="http://schemas.microsoft.com/office/drawing/2014/main" id="{A99CECE4-D3B0-2ED7-6121-11C34D98681C}"/>
                </a:ext>
              </a:extLst>
            </p:cNvPr>
            <p:cNvCxnSpPr>
              <a:cxnSpLocks noChangeShapeType="1"/>
              <a:stCxn id="178" idx="0"/>
              <a:endCxn id="17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AutoShape 52">
              <a:extLst>
                <a:ext uri="{FF2B5EF4-FFF2-40B4-BE49-F238E27FC236}">
                  <a16:creationId xmlns:a16="http://schemas.microsoft.com/office/drawing/2014/main" id="{46B4BF4D-CF0E-54C7-A040-B7E5CEDDE151}"/>
                </a:ext>
              </a:extLst>
            </p:cNvPr>
            <p:cNvCxnSpPr>
              <a:cxnSpLocks noChangeShapeType="1"/>
              <a:stCxn id="178" idx="0"/>
              <a:endCxn id="17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AutoShape 53">
              <a:extLst>
                <a:ext uri="{FF2B5EF4-FFF2-40B4-BE49-F238E27FC236}">
                  <a16:creationId xmlns:a16="http://schemas.microsoft.com/office/drawing/2014/main" id="{B4ECE9BD-879C-8732-B78B-1D02E4F95A5E}"/>
                </a:ext>
              </a:extLst>
            </p:cNvPr>
            <p:cNvCxnSpPr>
              <a:cxnSpLocks noChangeShapeType="1"/>
              <a:stCxn id="179" idx="0"/>
              <a:endCxn id="17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AutoShape 54">
              <a:extLst>
                <a:ext uri="{FF2B5EF4-FFF2-40B4-BE49-F238E27FC236}">
                  <a16:creationId xmlns:a16="http://schemas.microsoft.com/office/drawing/2014/main" id="{3C5AAD1B-D8FF-AD92-9EE0-3D3557E1E1EE}"/>
                </a:ext>
              </a:extLst>
            </p:cNvPr>
            <p:cNvCxnSpPr>
              <a:cxnSpLocks noChangeShapeType="1"/>
              <a:stCxn id="179" idx="0"/>
              <a:endCxn id="17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Line 71">
              <a:extLst>
                <a:ext uri="{FF2B5EF4-FFF2-40B4-BE49-F238E27FC236}">
                  <a16:creationId xmlns:a16="http://schemas.microsoft.com/office/drawing/2014/main" id="{34DE36D0-2E9E-9363-56FB-77D4BF6877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5" name="Line 72">
              <a:extLst>
                <a:ext uri="{FF2B5EF4-FFF2-40B4-BE49-F238E27FC236}">
                  <a16:creationId xmlns:a16="http://schemas.microsoft.com/office/drawing/2014/main" id="{6542C712-5A83-2ECC-F573-232A1D8A9F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6" name="Line 73">
              <a:extLst>
                <a:ext uri="{FF2B5EF4-FFF2-40B4-BE49-F238E27FC236}">
                  <a16:creationId xmlns:a16="http://schemas.microsoft.com/office/drawing/2014/main" id="{59BE9541-184D-92CC-162F-31E8C75511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7" name="Line 74">
              <a:extLst>
                <a:ext uri="{FF2B5EF4-FFF2-40B4-BE49-F238E27FC236}">
                  <a16:creationId xmlns:a16="http://schemas.microsoft.com/office/drawing/2014/main" id="{7E60E2D2-A463-5537-A5DA-1CCE9F4831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8" name="Rectangle: Rounded Corners 1">
              <a:extLst>
                <a:ext uri="{FF2B5EF4-FFF2-40B4-BE49-F238E27FC236}">
                  <a16:creationId xmlns:a16="http://schemas.microsoft.com/office/drawing/2014/main" id="{46B76B28-D2E9-5694-228E-F45AF95ABD0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594BDCB-C5E8-C60F-0A23-F357AD1AB79F}"/>
              </a:ext>
            </a:extLst>
          </p:cNvPr>
          <p:cNvGrpSpPr/>
          <p:nvPr/>
        </p:nvGrpSpPr>
        <p:grpSpPr>
          <a:xfrm>
            <a:off x="10046413" y="4310266"/>
            <a:ext cx="1493624" cy="1498457"/>
            <a:chOff x="1072691" y="4311837"/>
            <a:chExt cx="1493624" cy="1498457"/>
          </a:xfrm>
        </p:grpSpPr>
        <p:sp>
          <p:nvSpPr>
            <p:cNvPr id="190" name="Oval 24">
              <a:extLst>
                <a:ext uri="{FF2B5EF4-FFF2-40B4-BE49-F238E27FC236}">
                  <a16:creationId xmlns:a16="http://schemas.microsoft.com/office/drawing/2014/main" id="{2C62B264-3B1A-AD5D-36E0-B1E2CB5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1" name="Oval 38">
              <a:extLst>
                <a:ext uri="{FF2B5EF4-FFF2-40B4-BE49-F238E27FC236}">
                  <a16:creationId xmlns:a16="http://schemas.microsoft.com/office/drawing/2014/main" id="{47F9FFA2-8F22-2F9C-77FF-ABB81CD3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2" name="Oval 43">
              <a:extLst>
                <a:ext uri="{FF2B5EF4-FFF2-40B4-BE49-F238E27FC236}">
                  <a16:creationId xmlns:a16="http://schemas.microsoft.com/office/drawing/2014/main" id="{0D043FA9-EC9D-EB41-6065-A9ABA6D0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3" name="Oval 49">
              <a:extLst>
                <a:ext uri="{FF2B5EF4-FFF2-40B4-BE49-F238E27FC236}">
                  <a16:creationId xmlns:a16="http://schemas.microsoft.com/office/drawing/2014/main" id="{B304DE94-A575-0B7E-1AB0-01756C75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94" name="AutoShape 51">
              <a:extLst>
                <a:ext uri="{FF2B5EF4-FFF2-40B4-BE49-F238E27FC236}">
                  <a16:creationId xmlns:a16="http://schemas.microsoft.com/office/drawing/2014/main" id="{12EF3A30-0BE1-F3A4-BFFD-A4C252BA395B}"/>
                </a:ext>
              </a:extLst>
            </p:cNvPr>
            <p:cNvCxnSpPr>
              <a:cxnSpLocks noChangeShapeType="1"/>
              <a:stCxn id="192" idx="0"/>
              <a:endCxn id="191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AutoShape 52">
              <a:extLst>
                <a:ext uri="{FF2B5EF4-FFF2-40B4-BE49-F238E27FC236}">
                  <a16:creationId xmlns:a16="http://schemas.microsoft.com/office/drawing/2014/main" id="{81A0264A-F35D-8807-B4B2-050E5C4AB8B8}"/>
                </a:ext>
              </a:extLst>
            </p:cNvPr>
            <p:cNvCxnSpPr>
              <a:cxnSpLocks noChangeShapeType="1"/>
              <a:stCxn id="192" idx="0"/>
              <a:endCxn id="190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AutoShape 53">
              <a:extLst>
                <a:ext uri="{FF2B5EF4-FFF2-40B4-BE49-F238E27FC236}">
                  <a16:creationId xmlns:a16="http://schemas.microsoft.com/office/drawing/2014/main" id="{95190A53-6B68-7DA7-78F6-AC40192C2AE1}"/>
                </a:ext>
              </a:extLst>
            </p:cNvPr>
            <p:cNvCxnSpPr>
              <a:cxnSpLocks noChangeShapeType="1"/>
              <a:stCxn id="193" idx="0"/>
              <a:endCxn id="191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AutoShape 54">
              <a:extLst>
                <a:ext uri="{FF2B5EF4-FFF2-40B4-BE49-F238E27FC236}">
                  <a16:creationId xmlns:a16="http://schemas.microsoft.com/office/drawing/2014/main" id="{DFFABBF7-5A49-F1CE-97F6-DB87443094D4}"/>
                </a:ext>
              </a:extLst>
            </p:cNvPr>
            <p:cNvCxnSpPr>
              <a:cxnSpLocks noChangeShapeType="1"/>
              <a:stCxn id="193" idx="0"/>
              <a:endCxn id="190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Line 71">
              <a:extLst>
                <a:ext uri="{FF2B5EF4-FFF2-40B4-BE49-F238E27FC236}">
                  <a16:creationId xmlns:a16="http://schemas.microsoft.com/office/drawing/2014/main" id="{624F02D0-7C4B-793F-AAAF-BEA90FA54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9" name="Line 72">
              <a:extLst>
                <a:ext uri="{FF2B5EF4-FFF2-40B4-BE49-F238E27FC236}">
                  <a16:creationId xmlns:a16="http://schemas.microsoft.com/office/drawing/2014/main" id="{6931B984-22B9-87D0-0AF5-2F82A6037B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0" name="Line 73">
              <a:extLst>
                <a:ext uri="{FF2B5EF4-FFF2-40B4-BE49-F238E27FC236}">
                  <a16:creationId xmlns:a16="http://schemas.microsoft.com/office/drawing/2014/main" id="{221231C3-05B1-0886-CC19-4B6ED389D9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1" name="Line 74">
              <a:extLst>
                <a:ext uri="{FF2B5EF4-FFF2-40B4-BE49-F238E27FC236}">
                  <a16:creationId xmlns:a16="http://schemas.microsoft.com/office/drawing/2014/main" id="{06D8D438-4A61-A85C-6194-978823118F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2" name="Rectangle: Rounded Corners 1">
              <a:extLst>
                <a:ext uri="{FF2B5EF4-FFF2-40B4-BE49-F238E27FC236}">
                  <a16:creationId xmlns:a16="http://schemas.microsoft.com/office/drawing/2014/main" id="{8B44BA09-5EA4-4363-A432-84EA9A6B957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4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17" grpId="0" animBg="1"/>
      <p:bldP spid="1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0" grpId="0" animBg="1"/>
      <p:bldP spid="54" grpId="0"/>
      <p:bldP spid="58" grpId="0" animBg="1"/>
      <p:bldP spid="59" grpId="0" animBg="1"/>
      <p:bldP spid="122" grpId="0" animBg="1"/>
      <p:bldP spid="123" grpId="0" animBg="1"/>
      <p:bldP spid="141" grpId="0" animBg="1"/>
      <p:bldP spid="1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/>
                  <a:t>when K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/>
                  <a:t>R the Fat-Tree is called </a:t>
                </a:r>
                <a:r>
                  <a:rPr lang="en-IT" i="1"/>
                  <a:t>multi-plane</a:t>
                </a:r>
              </a:p>
              <a:p>
                <a:r>
                  <a:rPr lang="en-IT"/>
                  <a:t>the ToF nodes are partitioned in sets called </a:t>
                </a:r>
                <a:r>
                  <a:rPr lang="en-IT" i="1"/>
                  <a:t>planes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828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3604404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3604404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3604404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3604404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179098" y="3604404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688507" y="3604404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3604404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179098" y="3604404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33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3604404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3604404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3604404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3604404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688507" y="3604404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433803" y="3604404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433803" y="3604404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3604404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6103714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4471241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4471241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4469670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4469670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3127729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088070" y="3127761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324433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542944" y="32440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295198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68706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example of a 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8E81BB-DB79-6711-7613-B602008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135" y="1404293"/>
            <a:ext cx="4443730" cy="54413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E8EC01-5EEE-5D09-1883-06ECBCEC65BD}"/>
              </a:ext>
            </a:extLst>
          </p:cNvPr>
          <p:cNvSpPr txBox="1"/>
          <p:nvPr/>
        </p:nvSpPr>
        <p:spPr>
          <a:xfrm>
            <a:off x="9220200" y="495300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diagram</a:t>
            </a:r>
            <a:r>
              <a:rPr lang="it-IT"/>
              <a:t> from the IETF RIFT Draft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8C6F9468-A958-4B8D-5416-41A1B9295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connecting</a:t>
            </a:r>
            <a:r>
              <a:rPr lang="it-IT" altLang="it-IT"/>
              <a:t> a </a:t>
            </a:r>
            <a:r>
              <a:rPr lang="it-IT" altLang="it-IT" err="1"/>
              <a:t>Fat-Tree</a:t>
            </a:r>
            <a:r>
              <a:rPr lang="it-IT" altLang="it-IT"/>
              <a:t> to the Internet</a:t>
            </a:r>
            <a:endParaRPr lang="en-US" altLang="it-IT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96C80E9-F399-CEC9-4FC1-3C44ADD75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two</a:t>
            </a:r>
            <a:r>
              <a:rPr lang="it-IT" altLang="it-IT"/>
              <a:t> strategies</a:t>
            </a:r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a </a:t>
            </a:r>
            <a:r>
              <a:rPr lang="it-IT" altLang="it-IT" err="1"/>
              <a:t>dedicated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endParaRPr lang="it-IT" altLang="it-IT"/>
          </a:p>
          <a:p>
            <a:pPr lvl="1"/>
            <a:endParaRPr lang="it-IT" altLang="it-IT"/>
          </a:p>
          <a:p>
            <a:pPr lvl="1"/>
            <a:endParaRPr lang="it-IT" altLang="it-IT"/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</a:t>
            </a:r>
            <a:r>
              <a:rPr lang="it-IT" altLang="it-IT" err="1"/>
              <a:t>ToFs</a:t>
            </a:r>
            <a:endParaRPr lang="en-US" altLang="it-IT"/>
          </a:p>
        </p:txBody>
      </p:sp>
      <p:sp>
        <p:nvSpPr>
          <p:cNvPr id="200786" name="Oval 82">
            <a:extLst>
              <a:ext uri="{FF2B5EF4-FFF2-40B4-BE49-F238E27FC236}">
                <a16:creationId xmlns:a16="http://schemas.microsoft.com/office/drawing/2014/main" id="{05E8B363-E8AC-903C-2271-64B06A78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3" y="4374254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8" name="Oval 84">
            <a:extLst>
              <a:ext uri="{FF2B5EF4-FFF2-40B4-BE49-F238E27FC236}">
                <a16:creationId xmlns:a16="http://schemas.microsoft.com/office/drawing/2014/main" id="{87502002-74A0-38FA-5AC1-025C44E6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9" name="Oval 85">
            <a:extLst>
              <a:ext uri="{FF2B5EF4-FFF2-40B4-BE49-F238E27FC236}">
                <a16:creationId xmlns:a16="http://schemas.microsoft.com/office/drawing/2014/main" id="{2A2A0092-9D8E-C2DC-02EC-522C596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4149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90" name="Oval 86">
            <a:extLst>
              <a:ext uri="{FF2B5EF4-FFF2-40B4-BE49-F238E27FC236}">
                <a16:creationId xmlns:a16="http://schemas.microsoft.com/office/drawing/2014/main" id="{28B253A3-4D4F-A3DD-D243-6432B1CE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794" name="AutoShape 90">
            <a:extLst>
              <a:ext uri="{FF2B5EF4-FFF2-40B4-BE49-F238E27FC236}">
                <a16:creationId xmlns:a16="http://schemas.microsoft.com/office/drawing/2014/main" id="{3839E428-F067-8EE7-26E2-D6089734AAB0}"/>
              </a:ext>
            </a:extLst>
          </p:cNvPr>
          <p:cNvCxnSpPr>
            <a:cxnSpLocks noChangeShapeType="1"/>
            <a:stCxn id="200786" idx="4"/>
            <a:endCxn id="200806" idx="0"/>
          </p:cNvCxnSpPr>
          <p:nvPr/>
        </p:nvCxnSpPr>
        <p:spPr bwMode="auto">
          <a:xfrm flipH="1">
            <a:off x="5110163" y="4621904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5" name="AutoShape 91">
            <a:extLst>
              <a:ext uri="{FF2B5EF4-FFF2-40B4-BE49-F238E27FC236}">
                <a16:creationId xmlns:a16="http://schemas.microsoft.com/office/drawing/2014/main" id="{E15D4317-8E74-FE7E-C0F5-7C9A952D44CE}"/>
              </a:ext>
            </a:extLst>
          </p:cNvPr>
          <p:cNvCxnSpPr>
            <a:cxnSpLocks noChangeShapeType="1"/>
            <a:stCxn id="200850" idx="4"/>
            <a:endCxn id="200789" idx="0"/>
          </p:cNvCxnSpPr>
          <p:nvPr/>
        </p:nvCxnSpPr>
        <p:spPr bwMode="auto">
          <a:xfrm>
            <a:off x="5691188" y="4621904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6" name="AutoShape 92">
            <a:extLst>
              <a:ext uri="{FF2B5EF4-FFF2-40B4-BE49-F238E27FC236}">
                <a16:creationId xmlns:a16="http://schemas.microsoft.com/office/drawing/2014/main" id="{53409ABF-168A-2C72-8525-C1D4A7AEBC01}"/>
              </a:ext>
            </a:extLst>
          </p:cNvPr>
          <p:cNvCxnSpPr>
            <a:cxnSpLocks noChangeShapeType="1"/>
            <a:stCxn id="200850" idx="4"/>
            <a:endCxn id="200788" idx="0"/>
          </p:cNvCxnSpPr>
          <p:nvPr/>
        </p:nvCxnSpPr>
        <p:spPr bwMode="auto">
          <a:xfrm>
            <a:off x="5691188" y="4621904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8" name="AutoShape 94">
            <a:extLst>
              <a:ext uri="{FF2B5EF4-FFF2-40B4-BE49-F238E27FC236}">
                <a16:creationId xmlns:a16="http://schemas.microsoft.com/office/drawing/2014/main" id="{B8110044-D74D-FC34-032E-502FF598B765}"/>
              </a:ext>
            </a:extLst>
          </p:cNvPr>
          <p:cNvCxnSpPr>
            <a:cxnSpLocks noChangeShapeType="1"/>
            <a:stCxn id="200786" idx="4"/>
            <a:endCxn id="200789" idx="0"/>
          </p:cNvCxnSpPr>
          <p:nvPr/>
        </p:nvCxnSpPr>
        <p:spPr bwMode="auto">
          <a:xfrm flipH="1">
            <a:off x="6498433" y="4621904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0" name="AutoShape 96">
            <a:extLst>
              <a:ext uri="{FF2B5EF4-FFF2-40B4-BE49-F238E27FC236}">
                <a16:creationId xmlns:a16="http://schemas.microsoft.com/office/drawing/2014/main" id="{AF365B8F-E96E-D3FB-CAC6-F3F08C0CB42A}"/>
              </a:ext>
            </a:extLst>
          </p:cNvPr>
          <p:cNvCxnSpPr>
            <a:cxnSpLocks noChangeShapeType="1"/>
            <a:stCxn id="200786" idx="4"/>
            <a:endCxn id="200788" idx="0"/>
          </p:cNvCxnSpPr>
          <p:nvPr/>
        </p:nvCxnSpPr>
        <p:spPr bwMode="auto">
          <a:xfrm flipH="1">
            <a:off x="5803900" y="4621904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3" name="AutoShape 99">
            <a:extLst>
              <a:ext uri="{FF2B5EF4-FFF2-40B4-BE49-F238E27FC236}">
                <a16:creationId xmlns:a16="http://schemas.microsoft.com/office/drawing/2014/main" id="{C1133C52-76AB-845C-BDE2-EB00E031B4F1}"/>
              </a:ext>
            </a:extLst>
          </p:cNvPr>
          <p:cNvCxnSpPr>
            <a:cxnSpLocks noChangeShapeType="1"/>
            <a:stCxn id="200850" idx="4"/>
            <a:endCxn id="200790" idx="0"/>
          </p:cNvCxnSpPr>
          <p:nvPr/>
        </p:nvCxnSpPr>
        <p:spPr bwMode="auto">
          <a:xfrm>
            <a:off x="5691188" y="4621904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5" name="AutoShape 101">
            <a:extLst>
              <a:ext uri="{FF2B5EF4-FFF2-40B4-BE49-F238E27FC236}">
                <a16:creationId xmlns:a16="http://schemas.microsoft.com/office/drawing/2014/main" id="{33216C9D-8BBD-7C1F-6C7A-57AC1CCD2E30}"/>
              </a:ext>
            </a:extLst>
          </p:cNvPr>
          <p:cNvCxnSpPr>
            <a:cxnSpLocks noChangeShapeType="1"/>
            <a:stCxn id="200786" idx="4"/>
            <a:endCxn id="200790" idx="0"/>
          </p:cNvCxnSpPr>
          <p:nvPr/>
        </p:nvCxnSpPr>
        <p:spPr bwMode="auto">
          <a:xfrm>
            <a:off x="6626227" y="4621904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06" name="Oval 102">
            <a:extLst>
              <a:ext uri="{FF2B5EF4-FFF2-40B4-BE49-F238E27FC236}">
                <a16:creationId xmlns:a16="http://schemas.microsoft.com/office/drawing/2014/main" id="{30A4E6F6-59B5-C72B-047F-75FFCCFF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08" name="AutoShape 104">
            <a:extLst>
              <a:ext uri="{FF2B5EF4-FFF2-40B4-BE49-F238E27FC236}">
                <a16:creationId xmlns:a16="http://schemas.microsoft.com/office/drawing/2014/main" id="{59E78362-8283-848B-11DD-59A0564AAA9F}"/>
              </a:ext>
            </a:extLst>
          </p:cNvPr>
          <p:cNvCxnSpPr>
            <a:cxnSpLocks noChangeShapeType="1"/>
            <a:stCxn id="200850" idx="4"/>
            <a:endCxn id="200806" idx="0"/>
          </p:cNvCxnSpPr>
          <p:nvPr/>
        </p:nvCxnSpPr>
        <p:spPr bwMode="auto">
          <a:xfrm flipH="1">
            <a:off x="5110163" y="4621904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12" name="Oval 108">
            <a:extLst>
              <a:ext uri="{FF2B5EF4-FFF2-40B4-BE49-F238E27FC236}">
                <a16:creationId xmlns:a16="http://schemas.microsoft.com/office/drawing/2014/main" id="{31007621-1D6C-89CF-B515-CA4BF055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3" name="Oval 109">
            <a:extLst>
              <a:ext uri="{FF2B5EF4-FFF2-40B4-BE49-F238E27FC236}">
                <a16:creationId xmlns:a16="http://schemas.microsoft.com/office/drawing/2014/main" id="{C8D8592A-5EA8-95A8-5F1E-C644144E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60118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4" name="Oval 110">
            <a:extLst>
              <a:ext uri="{FF2B5EF4-FFF2-40B4-BE49-F238E27FC236}">
                <a16:creationId xmlns:a16="http://schemas.microsoft.com/office/drawing/2014/main" id="{9E8BC204-3987-FDCA-6A5E-F372B7EC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8" name="Oval 114">
            <a:extLst>
              <a:ext uri="{FF2B5EF4-FFF2-40B4-BE49-F238E27FC236}">
                <a16:creationId xmlns:a16="http://schemas.microsoft.com/office/drawing/2014/main" id="{0E135885-DAE0-6873-85B5-AF29A01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20" name="AutoShape 116">
            <a:extLst>
              <a:ext uri="{FF2B5EF4-FFF2-40B4-BE49-F238E27FC236}">
                <a16:creationId xmlns:a16="http://schemas.microsoft.com/office/drawing/2014/main" id="{2639FF3A-D942-25BE-989B-92E8FC400DB2}"/>
              </a:ext>
            </a:extLst>
          </p:cNvPr>
          <p:cNvCxnSpPr>
            <a:cxnSpLocks noChangeShapeType="1"/>
            <a:stCxn id="200812" idx="0"/>
            <a:endCxn id="200806" idx="4"/>
          </p:cNvCxnSpPr>
          <p:nvPr/>
        </p:nvCxnSpPr>
        <p:spPr bwMode="auto">
          <a:xfrm flipH="1"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1" name="AutoShape 117">
            <a:extLst>
              <a:ext uri="{FF2B5EF4-FFF2-40B4-BE49-F238E27FC236}">
                <a16:creationId xmlns:a16="http://schemas.microsoft.com/office/drawing/2014/main" id="{7C47FF5B-391C-886B-4043-E416C1EE0BB7}"/>
              </a:ext>
            </a:extLst>
          </p:cNvPr>
          <p:cNvCxnSpPr>
            <a:cxnSpLocks noChangeShapeType="1"/>
            <a:stCxn id="200812" idx="0"/>
            <a:endCxn id="200788" idx="4"/>
          </p:cNvCxnSpPr>
          <p:nvPr/>
        </p:nvCxnSpPr>
        <p:spPr bwMode="auto">
          <a:xfrm flipV="1">
            <a:off x="5803900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2" name="AutoShape 118">
            <a:extLst>
              <a:ext uri="{FF2B5EF4-FFF2-40B4-BE49-F238E27FC236}">
                <a16:creationId xmlns:a16="http://schemas.microsoft.com/office/drawing/2014/main" id="{DFE27F55-0E74-E285-5C4E-0AEEFD481DDA}"/>
              </a:ext>
            </a:extLst>
          </p:cNvPr>
          <p:cNvCxnSpPr>
            <a:cxnSpLocks noChangeShapeType="1"/>
            <a:stCxn id="200818" idx="0"/>
            <a:endCxn id="200806" idx="4"/>
          </p:cNvCxnSpPr>
          <p:nvPr/>
        </p:nvCxnSpPr>
        <p:spPr bwMode="auto">
          <a:xfrm flipV="1">
            <a:off x="51101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3" name="AutoShape 119">
            <a:extLst>
              <a:ext uri="{FF2B5EF4-FFF2-40B4-BE49-F238E27FC236}">
                <a16:creationId xmlns:a16="http://schemas.microsoft.com/office/drawing/2014/main" id="{07560CE1-2C54-64F7-B073-B507F149A4AB}"/>
              </a:ext>
            </a:extLst>
          </p:cNvPr>
          <p:cNvCxnSpPr>
            <a:cxnSpLocks noChangeShapeType="1"/>
            <a:stCxn id="200818" idx="0"/>
            <a:endCxn id="200788" idx="4"/>
          </p:cNvCxnSpPr>
          <p:nvPr/>
        </p:nvCxnSpPr>
        <p:spPr bwMode="auto">
          <a:xfrm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4" name="AutoShape 120">
            <a:extLst>
              <a:ext uri="{FF2B5EF4-FFF2-40B4-BE49-F238E27FC236}">
                <a16:creationId xmlns:a16="http://schemas.microsoft.com/office/drawing/2014/main" id="{77C17AE6-DE18-1582-BD7C-EBEFC653DA76}"/>
              </a:ext>
            </a:extLst>
          </p:cNvPr>
          <p:cNvCxnSpPr>
            <a:cxnSpLocks noChangeShapeType="1"/>
            <a:stCxn id="200814" idx="0"/>
            <a:endCxn id="200789" idx="4"/>
          </p:cNvCxnSpPr>
          <p:nvPr/>
        </p:nvCxnSpPr>
        <p:spPr bwMode="auto">
          <a:xfrm flipH="1"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5" name="AutoShape 121">
            <a:extLst>
              <a:ext uri="{FF2B5EF4-FFF2-40B4-BE49-F238E27FC236}">
                <a16:creationId xmlns:a16="http://schemas.microsoft.com/office/drawing/2014/main" id="{DE81C002-CB07-B3F5-31F6-00F4EC4921B2}"/>
              </a:ext>
            </a:extLst>
          </p:cNvPr>
          <p:cNvCxnSpPr>
            <a:cxnSpLocks noChangeShapeType="1"/>
            <a:stCxn id="200814" idx="0"/>
            <a:endCxn id="200790" idx="4"/>
          </p:cNvCxnSpPr>
          <p:nvPr/>
        </p:nvCxnSpPr>
        <p:spPr bwMode="auto">
          <a:xfrm flipV="1">
            <a:off x="71929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6" name="AutoShape 122">
            <a:extLst>
              <a:ext uri="{FF2B5EF4-FFF2-40B4-BE49-F238E27FC236}">
                <a16:creationId xmlns:a16="http://schemas.microsoft.com/office/drawing/2014/main" id="{63B9E761-41C1-337E-535F-CE422F204387}"/>
              </a:ext>
            </a:extLst>
          </p:cNvPr>
          <p:cNvCxnSpPr>
            <a:cxnSpLocks noChangeShapeType="1"/>
            <a:stCxn id="200813" idx="0"/>
            <a:endCxn id="200789" idx="4"/>
          </p:cNvCxnSpPr>
          <p:nvPr/>
        </p:nvCxnSpPr>
        <p:spPr bwMode="auto">
          <a:xfrm flipV="1">
            <a:off x="6499225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7" name="AutoShape 123">
            <a:extLst>
              <a:ext uri="{FF2B5EF4-FFF2-40B4-BE49-F238E27FC236}">
                <a16:creationId xmlns:a16="http://schemas.microsoft.com/office/drawing/2014/main" id="{E96FA888-FFCC-47A7-5E56-8E0D69D79C82}"/>
              </a:ext>
            </a:extLst>
          </p:cNvPr>
          <p:cNvCxnSpPr>
            <a:cxnSpLocks noChangeShapeType="1"/>
            <a:stCxn id="200813" idx="0"/>
            <a:endCxn id="200790" idx="4"/>
          </p:cNvCxnSpPr>
          <p:nvPr/>
        </p:nvCxnSpPr>
        <p:spPr bwMode="auto">
          <a:xfrm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36" name="Line 132">
            <a:extLst>
              <a:ext uri="{FF2B5EF4-FFF2-40B4-BE49-F238E27FC236}">
                <a16:creationId xmlns:a16="http://schemas.microsoft.com/office/drawing/2014/main" id="{AEADA740-BE19-6F46-DCDE-5EA7FD21FE0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0823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7" name="Line 133">
            <a:extLst>
              <a:ext uri="{FF2B5EF4-FFF2-40B4-BE49-F238E27FC236}">
                <a16:creationId xmlns:a16="http://schemas.microsoft.com/office/drawing/2014/main" id="{87E1DB88-1702-8328-B3B1-EB79E1B213E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752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8" name="Line 134">
            <a:extLst>
              <a:ext uri="{FF2B5EF4-FFF2-40B4-BE49-F238E27FC236}">
                <a16:creationId xmlns:a16="http://schemas.microsoft.com/office/drawing/2014/main" id="{0CBDBB63-0A9E-C17A-DF72-27406D027A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76120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9" name="Line 135">
            <a:extLst>
              <a:ext uri="{FF2B5EF4-FFF2-40B4-BE49-F238E27FC236}">
                <a16:creationId xmlns:a16="http://schemas.microsoft.com/office/drawing/2014/main" id="{6AF0E999-FABC-4F00-3A8A-2E6B2A16E6C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669757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0" name="Line 136">
            <a:extLst>
              <a:ext uri="{FF2B5EF4-FFF2-40B4-BE49-F238E27FC236}">
                <a16:creationId xmlns:a16="http://schemas.microsoft.com/office/drawing/2014/main" id="{ADFFD919-D24F-160A-D4E8-EFD9E759EC5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70651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1" name="Line 137">
            <a:extLst>
              <a:ext uri="{FF2B5EF4-FFF2-40B4-BE49-F238E27FC236}">
                <a16:creationId xmlns:a16="http://schemas.microsoft.com/office/drawing/2014/main" id="{20135B47-3081-82ED-52D4-A4D273C4A2FB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363495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2" name="Line 138">
            <a:extLst>
              <a:ext uri="{FF2B5EF4-FFF2-40B4-BE49-F238E27FC236}">
                <a16:creationId xmlns:a16="http://schemas.microsoft.com/office/drawing/2014/main" id="{E4765233-6781-6E98-AA73-CE822D3595AC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51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3" name="Line 139">
            <a:extLst>
              <a:ext uri="{FF2B5EF4-FFF2-40B4-BE49-F238E27FC236}">
                <a16:creationId xmlns:a16="http://schemas.microsoft.com/office/drawing/2014/main" id="{34E64DC3-F3EC-09F9-3ADF-B12DF5D54DE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0580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50" name="Oval 146">
            <a:extLst>
              <a:ext uri="{FF2B5EF4-FFF2-40B4-BE49-F238E27FC236}">
                <a16:creationId xmlns:a16="http://schemas.microsoft.com/office/drawing/2014/main" id="{D055EC49-35AE-41E3-FEC1-FDB6132E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44" y="4374254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00858" name="Group 154">
            <a:extLst>
              <a:ext uri="{FF2B5EF4-FFF2-40B4-BE49-F238E27FC236}">
                <a16:creationId xmlns:a16="http://schemas.microsoft.com/office/drawing/2014/main" id="{B5C66064-665A-A368-6734-591620EC8A66}"/>
              </a:ext>
            </a:extLst>
          </p:cNvPr>
          <p:cNvGrpSpPr>
            <a:grpSpLocks/>
          </p:cNvGrpSpPr>
          <p:nvPr/>
        </p:nvGrpSpPr>
        <p:grpSpPr bwMode="auto">
          <a:xfrm>
            <a:off x="5670550" y="3415859"/>
            <a:ext cx="1068388" cy="638175"/>
            <a:chOff x="4656" y="2142"/>
            <a:chExt cx="673" cy="402"/>
          </a:xfrm>
        </p:grpSpPr>
        <p:sp>
          <p:nvSpPr>
            <p:cNvPr id="200859" name="Freeform 155">
              <a:extLst>
                <a:ext uri="{FF2B5EF4-FFF2-40B4-BE49-F238E27FC236}">
                  <a16:creationId xmlns:a16="http://schemas.microsoft.com/office/drawing/2014/main" id="{7A05F681-4C7A-112D-6A97-B284E139ABE7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860" name="Text Box 156">
              <a:extLst>
                <a:ext uri="{FF2B5EF4-FFF2-40B4-BE49-F238E27FC236}">
                  <a16:creationId xmlns:a16="http://schemas.microsoft.com/office/drawing/2014/main" id="{BB1AEC4B-2804-C2AF-7405-16F233FDC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C2CF5FFF-D6D1-ECEC-4B31-CAFC0595F510}"/>
              </a:ext>
            </a:extLst>
          </p:cNvPr>
          <p:cNvSpPr/>
          <p:nvPr/>
        </p:nvSpPr>
        <p:spPr>
          <a:xfrm>
            <a:off x="4891315" y="532336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5" name="AutoShape 104">
            <a:extLst>
              <a:ext uri="{FF2B5EF4-FFF2-40B4-BE49-F238E27FC236}">
                <a16:creationId xmlns:a16="http://schemas.microsoft.com/office/drawing/2014/main" id="{59B34A41-6AC9-0418-CD94-6123205A9B44}"/>
              </a:ext>
            </a:extLst>
          </p:cNvPr>
          <p:cNvCxnSpPr>
            <a:cxnSpLocks noChangeShapeType="1"/>
            <a:stCxn id="200850" idx="0"/>
            <a:endCxn id="200859" idx="1"/>
          </p:cNvCxnSpPr>
          <p:nvPr/>
        </p:nvCxnSpPr>
        <p:spPr bwMode="auto">
          <a:xfrm flipV="1">
            <a:off x="5691188" y="3949907"/>
            <a:ext cx="350483" cy="424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AutoShape 104">
            <a:extLst>
              <a:ext uri="{FF2B5EF4-FFF2-40B4-BE49-F238E27FC236}">
                <a16:creationId xmlns:a16="http://schemas.microsoft.com/office/drawing/2014/main" id="{A4AC307B-D992-B1C9-037A-1DFAAAE01FD9}"/>
              </a:ext>
            </a:extLst>
          </p:cNvPr>
          <p:cNvCxnSpPr>
            <a:cxnSpLocks noChangeShapeType="1"/>
            <a:stCxn id="200786" idx="0"/>
            <a:endCxn id="200859" idx="2"/>
          </p:cNvCxnSpPr>
          <p:nvPr/>
        </p:nvCxnSpPr>
        <p:spPr bwMode="auto">
          <a:xfrm flipH="1" flipV="1">
            <a:off x="6347243" y="3933045"/>
            <a:ext cx="278984" cy="441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E86F496-B3A1-6B04-3143-313BBB859A9F}"/>
              </a:ext>
            </a:extLst>
          </p:cNvPr>
          <p:cNvSpPr/>
          <p:nvPr/>
        </p:nvSpPr>
        <p:spPr>
          <a:xfrm>
            <a:off x="6272213" y="534375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82">
            <a:extLst>
              <a:ext uri="{FF2B5EF4-FFF2-40B4-BE49-F238E27FC236}">
                <a16:creationId xmlns:a16="http://schemas.microsoft.com/office/drawing/2014/main" id="{0080C01E-2224-84CD-BD2F-01A22D55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2209800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3" name="Oval 84">
            <a:extLst>
              <a:ext uri="{FF2B5EF4-FFF2-40B4-BE49-F238E27FC236}">
                <a16:creationId xmlns:a16="http://schemas.microsoft.com/office/drawing/2014/main" id="{14D3E4BE-2E83-9B25-EC63-BBCA3D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4" name="Oval 85">
            <a:extLst>
              <a:ext uri="{FF2B5EF4-FFF2-40B4-BE49-F238E27FC236}">
                <a16:creationId xmlns:a16="http://schemas.microsoft.com/office/drawing/2014/main" id="{7CD9D9F0-C204-7ACB-689A-10130BC0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2505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5" name="Oval 86">
            <a:extLst>
              <a:ext uri="{FF2B5EF4-FFF2-40B4-BE49-F238E27FC236}">
                <a16:creationId xmlns:a16="http://schemas.microsoft.com/office/drawing/2014/main" id="{C3D2E288-82B2-96F6-B74F-21D576F0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86" name="AutoShape 90">
            <a:extLst>
              <a:ext uri="{FF2B5EF4-FFF2-40B4-BE49-F238E27FC236}">
                <a16:creationId xmlns:a16="http://schemas.microsoft.com/office/drawing/2014/main" id="{2FA471D6-1391-6A3F-6E5E-5470EE377FDA}"/>
              </a:ext>
            </a:extLst>
          </p:cNvPr>
          <p:cNvCxnSpPr>
            <a:cxnSpLocks noChangeShapeType="1"/>
            <a:stCxn id="182" idx="4"/>
            <a:endCxn id="193" idx="0"/>
          </p:cNvCxnSpPr>
          <p:nvPr/>
        </p:nvCxnSpPr>
        <p:spPr bwMode="auto">
          <a:xfrm flipH="1">
            <a:off x="8600280" y="2457450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AutoShape 91">
            <a:extLst>
              <a:ext uri="{FF2B5EF4-FFF2-40B4-BE49-F238E27FC236}">
                <a16:creationId xmlns:a16="http://schemas.microsoft.com/office/drawing/2014/main" id="{B57DAE7B-EF79-1BE1-E283-15533D2B649D}"/>
              </a:ext>
            </a:extLst>
          </p:cNvPr>
          <p:cNvCxnSpPr>
            <a:cxnSpLocks noChangeShapeType="1"/>
            <a:stCxn id="215" idx="4"/>
            <a:endCxn id="184" idx="0"/>
          </p:cNvCxnSpPr>
          <p:nvPr/>
        </p:nvCxnSpPr>
        <p:spPr bwMode="auto">
          <a:xfrm>
            <a:off x="9181305" y="2457450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AutoShape 92">
            <a:extLst>
              <a:ext uri="{FF2B5EF4-FFF2-40B4-BE49-F238E27FC236}">
                <a16:creationId xmlns:a16="http://schemas.microsoft.com/office/drawing/2014/main" id="{D9AF8EBF-A303-8C96-7B29-03CBB87F4A52}"/>
              </a:ext>
            </a:extLst>
          </p:cNvPr>
          <p:cNvCxnSpPr>
            <a:cxnSpLocks noChangeShapeType="1"/>
            <a:stCxn id="215" idx="4"/>
            <a:endCxn id="183" idx="0"/>
          </p:cNvCxnSpPr>
          <p:nvPr/>
        </p:nvCxnSpPr>
        <p:spPr bwMode="auto">
          <a:xfrm>
            <a:off x="9181305" y="2457450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AutoShape 94">
            <a:extLst>
              <a:ext uri="{FF2B5EF4-FFF2-40B4-BE49-F238E27FC236}">
                <a16:creationId xmlns:a16="http://schemas.microsoft.com/office/drawing/2014/main" id="{56156A7E-ACCD-9E5B-FDDD-7FC01408CA0D}"/>
              </a:ext>
            </a:extLst>
          </p:cNvPr>
          <p:cNvCxnSpPr>
            <a:cxnSpLocks noChangeShapeType="1"/>
            <a:stCxn id="182" idx="4"/>
            <a:endCxn id="184" idx="0"/>
          </p:cNvCxnSpPr>
          <p:nvPr/>
        </p:nvCxnSpPr>
        <p:spPr bwMode="auto">
          <a:xfrm flipH="1">
            <a:off x="9988550" y="2457450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AutoShape 96">
            <a:extLst>
              <a:ext uri="{FF2B5EF4-FFF2-40B4-BE49-F238E27FC236}">
                <a16:creationId xmlns:a16="http://schemas.microsoft.com/office/drawing/2014/main" id="{DA264B3D-B511-6748-A80E-9DCF92BB40FB}"/>
              </a:ext>
            </a:extLst>
          </p:cNvPr>
          <p:cNvCxnSpPr>
            <a:cxnSpLocks noChangeShapeType="1"/>
            <a:stCxn id="182" idx="4"/>
            <a:endCxn id="183" idx="0"/>
          </p:cNvCxnSpPr>
          <p:nvPr/>
        </p:nvCxnSpPr>
        <p:spPr bwMode="auto">
          <a:xfrm flipH="1">
            <a:off x="9294017" y="2457450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AutoShape 99">
            <a:extLst>
              <a:ext uri="{FF2B5EF4-FFF2-40B4-BE49-F238E27FC236}">
                <a16:creationId xmlns:a16="http://schemas.microsoft.com/office/drawing/2014/main" id="{02B8FDF8-BAFF-BA85-7E20-51F7F1CFFD31}"/>
              </a:ext>
            </a:extLst>
          </p:cNvPr>
          <p:cNvCxnSpPr>
            <a:cxnSpLocks noChangeShapeType="1"/>
            <a:stCxn id="215" idx="4"/>
            <a:endCxn id="185" idx="0"/>
          </p:cNvCxnSpPr>
          <p:nvPr/>
        </p:nvCxnSpPr>
        <p:spPr bwMode="auto">
          <a:xfrm>
            <a:off x="9181305" y="2457450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AutoShape 101">
            <a:extLst>
              <a:ext uri="{FF2B5EF4-FFF2-40B4-BE49-F238E27FC236}">
                <a16:creationId xmlns:a16="http://schemas.microsoft.com/office/drawing/2014/main" id="{D437DC87-3867-FDA0-9372-10C57BB65FD2}"/>
              </a:ext>
            </a:extLst>
          </p:cNvPr>
          <p:cNvCxnSpPr>
            <a:cxnSpLocks noChangeShapeType="1"/>
            <a:stCxn id="182" idx="4"/>
            <a:endCxn id="185" idx="0"/>
          </p:cNvCxnSpPr>
          <p:nvPr/>
        </p:nvCxnSpPr>
        <p:spPr bwMode="auto">
          <a:xfrm>
            <a:off x="10116344" y="2457450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Oval 102">
            <a:extLst>
              <a:ext uri="{FF2B5EF4-FFF2-40B4-BE49-F238E27FC236}">
                <a16:creationId xmlns:a16="http://schemas.microsoft.com/office/drawing/2014/main" id="{46317043-9037-B934-8AA6-CAC094D7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4" name="AutoShape 104">
            <a:extLst>
              <a:ext uri="{FF2B5EF4-FFF2-40B4-BE49-F238E27FC236}">
                <a16:creationId xmlns:a16="http://schemas.microsoft.com/office/drawing/2014/main" id="{9C1E57D6-115F-6B0B-017F-247709ED5C64}"/>
              </a:ext>
            </a:extLst>
          </p:cNvPr>
          <p:cNvCxnSpPr>
            <a:cxnSpLocks noChangeShapeType="1"/>
            <a:stCxn id="215" idx="4"/>
            <a:endCxn id="193" idx="0"/>
          </p:cNvCxnSpPr>
          <p:nvPr/>
        </p:nvCxnSpPr>
        <p:spPr bwMode="auto">
          <a:xfrm flipH="1">
            <a:off x="8600280" y="2457450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Oval 108">
            <a:extLst>
              <a:ext uri="{FF2B5EF4-FFF2-40B4-BE49-F238E27FC236}">
                <a16:creationId xmlns:a16="http://schemas.microsoft.com/office/drawing/2014/main" id="{829B99A2-BE7F-6C89-6777-202FD6D4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D43D00FE-3615-82FF-CFE4-697821B7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8474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5F5E9E87-22EA-4B02-00A8-CF3EA12B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8" name="Oval 114">
            <a:extLst>
              <a:ext uri="{FF2B5EF4-FFF2-40B4-BE49-F238E27FC236}">
                <a16:creationId xmlns:a16="http://schemas.microsoft.com/office/drawing/2014/main" id="{B4CDC918-BB0B-3BCA-6EE9-C5850C14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9" name="AutoShape 116">
            <a:extLst>
              <a:ext uri="{FF2B5EF4-FFF2-40B4-BE49-F238E27FC236}">
                <a16:creationId xmlns:a16="http://schemas.microsoft.com/office/drawing/2014/main" id="{28C07106-5938-122E-BF3C-D79B5A9D0553}"/>
              </a:ext>
            </a:extLst>
          </p:cNvPr>
          <p:cNvCxnSpPr>
            <a:cxnSpLocks noChangeShapeType="1"/>
            <a:stCxn id="195" idx="0"/>
            <a:endCxn id="193" idx="4"/>
          </p:cNvCxnSpPr>
          <p:nvPr/>
        </p:nvCxnSpPr>
        <p:spPr bwMode="auto">
          <a:xfrm flipH="1"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7">
            <a:extLst>
              <a:ext uri="{FF2B5EF4-FFF2-40B4-BE49-F238E27FC236}">
                <a16:creationId xmlns:a16="http://schemas.microsoft.com/office/drawing/2014/main" id="{4432C5F6-1D38-FA2E-2D9E-2D8AE9092DB7}"/>
              </a:ext>
            </a:extLst>
          </p:cNvPr>
          <p:cNvCxnSpPr>
            <a:cxnSpLocks noChangeShapeType="1"/>
            <a:stCxn id="195" idx="0"/>
            <a:endCxn id="183" idx="4"/>
          </p:cNvCxnSpPr>
          <p:nvPr/>
        </p:nvCxnSpPr>
        <p:spPr bwMode="auto">
          <a:xfrm flipV="1">
            <a:off x="9294017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AutoShape 118">
            <a:extLst>
              <a:ext uri="{FF2B5EF4-FFF2-40B4-BE49-F238E27FC236}">
                <a16:creationId xmlns:a16="http://schemas.microsoft.com/office/drawing/2014/main" id="{6C78A21A-7FE9-E077-7C13-CE0C16620DEB}"/>
              </a:ext>
            </a:extLst>
          </p:cNvPr>
          <p:cNvCxnSpPr>
            <a:cxnSpLocks noChangeShapeType="1"/>
            <a:stCxn id="198" idx="0"/>
            <a:endCxn id="193" idx="4"/>
          </p:cNvCxnSpPr>
          <p:nvPr/>
        </p:nvCxnSpPr>
        <p:spPr bwMode="auto">
          <a:xfrm flipV="1">
            <a:off x="86002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AutoShape 119">
            <a:extLst>
              <a:ext uri="{FF2B5EF4-FFF2-40B4-BE49-F238E27FC236}">
                <a16:creationId xmlns:a16="http://schemas.microsoft.com/office/drawing/2014/main" id="{5C3F6DCD-AEDA-F453-B4B0-9B2921FE9319}"/>
              </a:ext>
            </a:extLst>
          </p:cNvPr>
          <p:cNvCxnSpPr>
            <a:cxnSpLocks noChangeShapeType="1"/>
            <a:stCxn id="198" idx="0"/>
            <a:endCxn id="183" idx="4"/>
          </p:cNvCxnSpPr>
          <p:nvPr/>
        </p:nvCxnSpPr>
        <p:spPr bwMode="auto">
          <a:xfrm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AutoShape 120">
            <a:extLst>
              <a:ext uri="{FF2B5EF4-FFF2-40B4-BE49-F238E27FC236}">
                <a16:creationId xmlns:a16="http://schemas.microsoft.com/office/drawing/2014/main" id="{ED920F7F-D3E7-6AED-C92B-746F75D09267}"/>
              </a:ext>
            </a:extLst>
          </p:cNvPr>
          <p:cNvCxnSpPr>
            <a:cxnSpLocks noChangeShapeType="1"/>
            <a:stCxn id="197" idx="0"/>
            <a:endCxn id="184" idx="4"/>
          </p:cNvCxnSpPr>
          <p:nvPr/>
        </p:nvCxnSpPr>
        <p:spPr bwMode="auto">
          <a:xfrm flipH="1"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21">
            <a:extLst>
              <a:ext uri="{FF2B5EF4-FFF2-40B4-BE49-F238E27FC236}">
                <a16:creationId xmlns:a16="http://schemas.microsoft.com/office/drawing/2014/main" id="{119B345A-DF77-0DE1-705F-C31B7A457786}"/>
              </a:ext>
            </a:extLst>
          </p:cNvPr>
          <p:cNvCxnSpPr>
            <a:cxnSpLocks noChangeShapeType="1"/>
            <a:stCxn id="197" idx="0"/>
            <a:endCxn id="185" idx="4"/>
          </p:cNvCxnSpPr>
          <p:nvPr/>
        </p:nvCxnSpPr>
        <p:spPr bwMode="auto">
          <a:xfrm flipV="1">
            <a:off x="106830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AutoShape 122">
            <a:extLst>
              <a:ext uri="{FF2B5EF4-FFF2-40B4-BE49-F238E27FC236}">
                <a16:creationId xmlns:a16="http://schemas.microsoft.com/office/drawing/2014/main" id="{E8A0D897-3F0C-764B-07EA-AF0BE11677F0}"/>
              </a:ext>
            </a:extLst>
          </p:cNvPr>
          <p:cNvCxnSpPr>
            <a:cxnSpLocks noChangeShapeType="1"/>
            <a:stCxn id="196" idx="0"/>
            <a:endCxn id="184" idx="4"/>
          </p:cNvCxnSpPr>
          <p:nvPr/>
        </p:nvCxnSpPr>
        <p:spPr bwMode="auto">
          <a:xfrm flipV="1">
            <a:off x="9989342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AutoShape 123">
            <a:extLst>
              <a:ext uri="{FF2B5EF4-FFF2-40B4-BE49-F238E27FC236}">
                <a16:creationId xmlns:a16="http://schemas.microsoft.com/office/drawing/2014/main" id="{6D07AA68-862F-A74F-06B6-0F85E2E136C9}"/>
              </a:ext>
            </a:extLst>
          </p:cNvPr>
          <p:cNvCxnSpPr>
            <a:cxnSpLocks noChangeShapeType="1"/>
            <a:stCxn id="196" idx="0"/>
            <a:endCxn id="185" idx="4"/>
          </p:cNvCxnSpPr>
          <p:nvPr/>
        </p:nvCxnSpPr>
        <p:spPr bwMode="auto">
          <a:xfrm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Line 132">
            <a:extLst>
              <a:ext uri="{FF2B5EF4-FFF2-40B4-BE49-F238E27FC236}">
                <a16:creationId xmlns:a16="http://schemas.microsoft.com/office/drawing/2014/main" id="{B448C46D-D209-F461-903B-BA051B3163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572499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8" name="Line 133">
            <a:extLst>
              <a:ext uri="{FF2B5EF4-FFF2-40B4-BE49-F238E27FC236}">
                <a16:creationId xmlns:a16="http://schemas.microsoft.com/office/drawing/2014/main" id="{E12B0D0C-A493-A0D7-563B-FED8106047E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465343" y="4107759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9" name="Line 134">
            <a:extLst>
              <a:ext uri="{FF2B5EF4-FFF2-40B4-BE49-F238E27FC236}">
                <a16:creationId xmlns:a16="http://schemas.microsoft.com/office/drawing/2014/main" id="{A54605DA-3E51-D15C-1D7A-1C605E288E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66237" y="4108553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0" name="Line 135">
            <a:extLst>
              <a:ext uri="{FF2B5EF4-FFF2-40B4-BE49-F238E27FC236}">
                <a16:creationId xmlns:a16="http://schemas.microsoft.com/office/drawing/2014/main" id="{80A12A01-ACAB-7AD8-FEDB-172177EF5D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159874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5" name="Oval 146">
            <a:extLst>
              <a:ext uri="{FF2B5EF4-FFF2-40B4-BE49-F238E27FC236}">
                <a16:creationId xmlns:a16="http://schemas.microsoft.com/office/drawing/2014/main" id="{D320367D-F953-8168-5F5A-53E6F3E8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161" y="2209800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16" name="Group 154">
            <a:extLst>
              <a:ext uri="{FF2B5EF4-FFF2-40B4-BE49-F238E27FC236}">
                <a16:creationId xmlns:a16="http://schemas.microsoft.com/office/drawing/2014/main" id="{5B8ED706-0323-F6F0-3163-090107529A25}"/>
              </a:ext>
            </a:extLst>
          </p:cNvPr>
          <p:cNvGrpSpPr>
            <a:grpSpLocks/>
          </p:cNvGrpSpPr>
          <p:nvPr/>
        </p:nvGrpSpPr>
        <p:grpSpPr bwMode="auto">
          <a:xfrm>
            <a:off x="9855992" y="4403381"/>
            <a:ext cx="1068388" cy="638175"/>
            <a:chOff x="4656" y="2142"/>
            <a:chExt cx="673" cy="402"/>
          </a:xfrm>
        </p:grpSpPr>
        <p:sp>
          <p:nvSpPr>
            <p:cNvPr id="217" name="Freeform 155">
              <a:extLst>
                <a:ext uri="{FF2B5EF4-FFF2-40B4-BE49-F238E27FC236}">
                  <a16:creationId xmlns:a16="http://schemas.microsoft.com/office/drawing/2014/main" id="{D13E7BD5-6E35-A833-3FBC-C2296619D760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Text Box 156">
              <a:extLst>
                <a:ext uri="{FF2B5EF4-FFF2-40B4-BE49-F238E27FC236}">
                  <a16:creationId xmlns:a16="http://schemas.microsoft.com/office/drawing/2014/main" id="{189C12C6-4F2B-5377-F713-D155F59E4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6178841-845B-29DD-5D4D-81756C1E56E3}"/>
              </a:ext>
            </a:extLst>
          </p:cNvPr>
          <p:cNvSpPr/>
          <p:nvPr/>
        </p:nvSpPr>
        <p:spPr>
          <a:xfrm>
            <a:off x="8381432" y="3158908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0" name="AutoShape 104">
            <a:extLst>
              <a:ext uri="{FF2B5EF4-FFF2-40B4-BE49-F238E27FC236}">
                <a16:creationId xmlns:a16="http://schemas.microsoft.com/office/drawing/2014/main" id="{212AD46C-4896-037E-F751-B1C40FE5E318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>
            <a:off x="9981406" y="4087122"/>
            <a:ext cx="402430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AutoShape 104">
            <a:extLst>
              <a:ext uri="{FF2B5EF4-FFF2-40B4-BE49-F238E27FC236}">
                <a16:creationId xmlns:a16="http://schemas.microsoft.com/office/drawing/2014/main" id="{EB111680-D803-167D-88DE-182CD7F8C1B2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 flipH="1">
            <a:off x="10383836" y="4087122"/>
            <a:ext cx="292895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8F6279B2-0D04-2429-0C50-8324C082502B}"/>
              </a:ext>
            </a:extLst>
          </p:cNvPr>
          <p:cNvSpPr/>
          <p:nvPr/>
        </p:nvSpPr>
        <p:spPr>
          <a:xfrm>
            <a:off x="9762330" y="3179298"/>
            <a:ext cx="1162050" cy="102076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uiExpand="1" build="p"/>
      <p:bldP spid="200786" grpId="0" animBg="1"/>
      <p:bldP spid="200788" grpId="0" animBg="1"/>
      <p:bldP spid="200789" grpId="0" animBg="1"/>
      <p:bldP spid="200790" grpId="0" animBg="1"/>
      <p:bldP spid="200806" grpId="0" animBg="1"/>
      <p:bldP spid="200812" grpId="0" animBg="1"/>
      <p:bldP spid="200813" grpId="0" animBg="1"/>
      <p:bldP spid="200814" grpId="0" animBg="1"/>
      <p:bldP spid="200818" grpId="0" animBg="1"/>
      <p:bldP spid="200836" grpId="0" animBg="1"/>
      <p:bldP spid="200837" grpId="0" animBg="1"/>
      <p:bldP spid="200838" grpId="0" animBg="1"/>
      <p:bldP spid="200839" grpId="0" animBg="1"/>
      <p:bldP spid="200840" grpId="0" animBg="1"/>
      <p:bldP spid="200841" grpId="0" animBg="1"/>
      <p:bldP spid="200842" grpId="0" animBg="1"/>
      <p:bldP spid="200843" grpId="0" animBg="1"/>
      <p:bldP spid="200850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207" grpId="0" animBg="1"/>
      <p:bldP spid="208" grpId="0" animBg="1"/>
      <p:bldP spid="209" grpId="0" animBg="1"/>
      <p:bldP spid="210" grpId="0" animBg="1"/>
      <p:bldP spid="215" grpId="0" animBg="1"/>
      <p:bldP spid="219" grpId="0" animBg="1"/>
      <p:bldP spid="2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routing in Fat-Trees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why BGP?</a:t>
            </a:r>
          </a:p>
        </p:txBody>
      </p:sp>
    </p:spTree>
    <p:extLst>
      <p:ext uri="{BB962C8B-B14F-4D97-AF65-F5344CB8AC3E}">
        <p14:creationId xmlns:p14="http://schemas.microsoft.com/office/powerpoint/2010/main" val="11996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overview – routing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why routing and not switching?</a:t>
            </a:r>
          </a:p>
          <a:p>
            <a:r>
              <a:rPr lang="en-GB" altLang="it-IT"/>
              <a:t>the choice of the routing protocols</a:t>
            </a:r>
          </a:p>
          <a:p>
            <a:r>
              <a:rPr lang="en-GB" altLang="it-IT"/>
              <a:t>why using BGP in Fat-Tree data </a:t>
            </a:r>
            <a:r>
              <a:rPr lang="en-GB" altLang="it-IT" err="1"/>
              <a:t>centers</a:t>
            </a:r>
            <a:r>
              <a:rPr lang="en-GB" altLang="it-IT"/>
              <a:t>?</a:t>
            </a:r>
          </a:p>
          <a:p>
            <a:r>
              <a:rPr lang="en-GB" altLang="it-IT"/>
              <a:t>inter-domain routing VS data </a:t>
            </a:r>
            <a:r>
              <a:rPr lang="en-GB" altLang="it-IT" err="1"/>
              <a:t>center</a:t>
            </a:r>
            <a:r>
              <a:rPr lang="en-GB" altLang="it-IT"/>
              <a:t> routing</a:t>
            </a:r>
          </a:p>
          <a:p>
            <a:r>
              <a:rPr lang="en-GB" altLang="it-IT"/>
              <a:t>BGP in the data </a:t>
            </a:r>
            <a:r>
              <a:rPr lang="en-GB" altLang="it-IT" err="1"/>
              <a:t>center</a:t>
            </a:r>
            <a:endParaRPr lang="en-GB" altLang="it-IT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why</a:t>
            </a:r>
            <a:r>
              <a:rPr lang="it-IT" altLang="it-IT"/>
              <a:t> </a:t>
            </a:r>
            <a:r>
              <a:rPr lang="it-IT" altLang="it-IT" err="1"/>
              <a:t>routing</a:t>
            </a:r>
            <a:r>
              <a:rPr lang="it-IT" altLang="it-IT"/>
              <a:t> and </a:t>
            </a:r>
            <a:r>
              <a:rPr lang="it-IT" altLang="it-IT" err="1"/>
              <a:t>not</a:t>
            </a:r>
            <a:r>
              <a:rPr lang="it-IT" altLang="it-IT"/>
              <a:t> switching?</a:t>
            </a:r>
            <a:endParaRPr lang="en-US" altLang="it-IT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66239"/>
              </p:ext>
            </p:extLst>
          </p:nvPr>
        </p:nvGraphicFramePr>
        <p:xfrm>
          <a:off x="876300" y="1700784"/>
          <a:ext cx="10439400" cy="4590288"/>
        </p:xfrm>
        <a:graphic>
          <a:graphicData uri="http://schemas.openxmlformats.org/drawingml/2006/table">
            <a:tbl>
              <a:tblPr/>
              <a:tblGrid>
                <a:gridCol w="2552700">
                  <a:extLst>
                    <a:ext uri="{9D8B030D-6E8A-4147-A177-3AD203B41FA5}">
                      <a16:colId xmlns:a16="http://schemas.microsoft.com/office/drawing/2014/main" val="283152332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Switching (L2)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configuration needed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STP protocol has no multipath support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Using VLANs for load balancing is tricky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Broadcast traffic flooding the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Routing (L3)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Multipath support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routing protocols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Complex configuration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automating the configuration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6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1495-2845-2D41-7F06-61340469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choosing a routing protocol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5DEE-AB7B-DCD7-54E2-1613C335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err="1"/>
              <a:t>there</a:t>
            </a:r>
            <a:r>
              <a:rPr lang="it-IT"/>
              <a:t> are </a:t>
            </a:r>
            <a:r>
              <a:rPr lang="it-IT" err="1"/>
              <a:t>many</a:t>
            </a:r>
            <a:r>
              <a:rPr lang="it-IT"/>
              <a:t> </a:t>
            </a:r>
            <a:r>
              <a:rPr lang="it-IT" err="1"/>
              <a:t>possibilities</a:t>
            </a:r>
            <a:r>
              <a:rPr lang="it-IT"/>
              <a:t>, </a:t>
            </a:r>
            <a:r>
              <a:rPr lang="it-IT" err="1"/>
              <a:t>among</a:t>
            </a:r>
            <a:r>
              <a:rPr lang="it-IT"/>
              <a:t> </a:t>
            </a:r>
            <a:r>
              <a:rPr lang="it-IT" err="1"/>
              <a:t>them</a:t>
            </a:r>
            <a:endParaRPr lang="it-IT"/>
          </a:p>
          <a:p>
            <a:pPr lvl="1"/>
            <a:r>
              <a:rPr lang="it-IT"/>
              <a:t>a </a:t>
            </a:r>
            <a:r>
              <a:rPr lang="it-IT" err="1"/>
              <a:t>classical</a:t>
            </a:r>
            <a:r>
              <a:rPr lang="it-IT"/>
              <a:t> IGP </a:t>
            </a:r>
            <a:r>
              <a:rPr lang="it-IT" err="1"/>
              <a:t>protocol</a:t>
            </a:r>
            <a:r>
              <a:rPr lang="it-IT"/>
              <a:t> (e.g., OSPF, IS-IS)</a:t>
            </a:r>
          </a:p>
          <a:p>
            <a:pPr lvl="1"/>
            <a:r>
              <a:rPr lang="it-IT" u="sng"/>
              <a:t>BGP (</a:t>
            </a:r>
            <a:r>
              <a:rPr lang="it-IT" u="sng" err="1"/>
              <a:t>most</a:t>
            </a:r>
            <a:r>
              <a:rPr lang="it-IT" u="sng"/>
              <a:t> </a:t>
            </a:r>
            <a:r>
              <a:rPr lang="it-IT" u="sng" err="1"/>
              <a:t>used</a:t>
            </a:r>
            <a:r>
              <a:rPr lang="it-IT" u="sng"/>
              <a:t> in </a:t>
            </a:r>
            <a:r>
              <a:rPr lang="it-IT" u="sng" err="1"/>
              <a:t>Hyperscale</a:t>
            </a:r>
            <a:r>
              <a:rPr lang="it-IT" u="sng"/>
              <a:t> data centers)</a:t>
            </a:r>
          </a:p>
          <a:p>
            <a:pPr lvl="1"/>
            <a:r>
              <a:rPr lang="it-IT"/>
              <a:t>RIFT (Routing In </a:t>
            </a:r>
            <a:r>
              <a:rPr lang="it-IT" err="1"/>
              <a:t>Fat-Trees</a:t>
            </a:r>
            <a:r>
              <a:rPr lang="it-IT"/>
              <a:t>)</a:t>
            </a:r>
          </a:p>
          <a:p>
            <a:pPr lvl="2"/>
            <a:r>
              <a:rPr lang="it-IT"/>
              <a:t>Under </a:t>
            </a:r>
            <a:r>
              <a:rPr lang="it-IT" err="1"/>
              <a:t>standardization</a:t>
            </a:r>
            <a:r>
              <a:rPr lang="it-IT"/>
              <a:t> </a:t>
            </a:r>
            <a:r>
              <a:rPr lang="it-IT" err="1"/>
              <a:t>at</a:t>
            </a:r>
            <a:r>
              <a:rPr lang="it-IT"/>
              <a:t> IETF</a:t>
            </a:r>
          </a:p>
          <a:p>
            <a:pPr lvl="2"/>
            <a:r>
              <a:rPr lang="it-IT" err="1"/>
              <a:t>Designed</a:t>
            </a:r>
            <a:r>
              <a:rPr lang="it-IT"/>
              <a:t> for </a:t>
            </a:r>
            <a:r>
              <a:rPr lang="it-IT" err="1"/>
              <a:t>Fat-Trees</a:t>
            </a:r>
            <a:r>
              <a:rPr lang="it-IT"/>
              <a:t> </a:t>
            </a:r>
            <a:r>
              <a:rPr lang="it-IT" err="1"/>
              <a:t>topologies</a:t>
            </a:r>
            <a:endParaRPr lang="it-IT"/>
          </a:p>
          <a:p>
            <a:pPr lvl="1"/>
            <a:r>
              <a:rPr lang="it-IT" err="1"/>
              <a:t>OpenFabric</a:t>
            </a:r>
            <a:endParaRPr lang="it-IT"/>
          </a:p>
          <a:p>
            <a:pPr lvl="2"/>
            <a:r>
              <a:rPr lang="it-IT"/>
              <a:t>IS-IS </a:t>
            </a:r>
            <a:r>
              <a:rPr lang="it-IT" err="1"/>
              <a:t>variant</a:t>
            </a:r>
            <a:r>
              <a:rPr lang="it-IT"/>
              <a:t> </a:t>
            </a:r>
            <a:r>
              <a:rPr lang="it-IT" err="1"/>
              <a:t>created</a:t>
            </a:r>
            <a:r>
              <a:rPr lang="it-IT"/>
              <a:t> for </a:t>
            </a:r>
            <a:r>
              <a:rPr lang="it-IT" err="1"/>
              <a:t>Clos</a:t>
            </a:r>
            <a:r>
              <a:rPr lang="it-IT"/>
              <a:t> </a:t>
            </a:r>
            <a:r>
              <a:rPr lang="it-IT" err="1"/>
              <a:t>topologies</a:t>
            </a:r>
            <a:endParaRPr lang="it-IT"/>
          </a:p>
          <a:p>
            <a:pPr lvl="1"/>
            <a:r>
              <a:rPr lang="it-IT"/>
              <a:t>SDN </a:t>
            </a:r>
            <a:r>
              <a:rPr lang="it-IT" err="1"/>
              <a:t>Protocols</a:t>
            </a:r>
            <a:endParaRPr lang="it-IT"/>
          </a:p>
          <a:p>
            <a:pPr lvl="1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90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why</a:t>
            </a:r>
            <a:r>
              <a:rPr lang="it-IT" altLang="it-IT"/>
              <a:t> </a:t>
            </a:r>
            <a:r>
              <a:rPr lang="it-IT" altLang="it-IT" err="1"/>
              <a:t>using</a:t>
            </a:r>
            <a:r>
              <a:rPr lang="it-IT" altLang="it-IT"/>
              <a:t> BGP in </a:t>
            </a:r>
            <a:r>
              <a:rPr lang="it-IT" altLang="it-IT" err="1"/>
              <a:t>Fat-Tree</a:t>
            </a:r>
            <a:r>
              <a:rPr lang="it-IT" altLang="it-IT"/>
              <a:t> data centers?</a:t>
            </a:r>
            <a:endParaRPr lang="en-US" altLang="it-IT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/>
              <a:t>BGP has several stable and robust implementations, even open-source</a:t>
            </a:r>
          </a:p>
          <a:p>
            <a:pPr lvl="1"/>
            <a:r>
              <a:rPr lang="it-IT" altLang="it-IT"/>
              <a:t>e.g., </a:t>
            </a:r>
            <a:r>
              <a:rPr lang="it-IT" altLang="it-IT" err="1"/>
              <a:t>FRRouting</a:t>
            </a:r>
            <a:r>
              <a:rPr lang="it-IT" altLang="it-IT"/>
              <a:t>, Quagga</a:t>
            </a:r>
            <a:endParaRPr lang="en-US" altLang="it-IT"/>
          </a:p>
          <a:p>
            <a:r>
              <a:rPr lang="en-US" altLang="it-IT"/>
              <a:t>BGP generates less flooding than common IGPs (IS-IS, OSPF, etc.)</a:t>
            </a:r>
          </a:p>
          <a:p>
            <a:pPr lvl="1"/>
            <a:r>
              <a:rPr lang="en-US" altLang="it-IT"/>
              <a:t>if a received update does not change the best route, a BGP speaker does not propagate the update</a:t>
            </a:r>
          </a:p>
          <a:p>
            <a:r>
              <a:rPr lang="en-US" altLang="it-IT"/>
              <a:t>BGP natively supports ECMP (Equal-Cost Multi-Path)</a:t>
            </a:r>
          </a:p>
          <a:p>
            <a:pPr lvl="1"/>
            <a:r>
              <a:rPr lang="en-US" altLang="it-IT"/>
              <a:t>Fat-Trees have many paths with the same length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why</a:t>
            </a:r>
            <a:r>
              <a:rPr lang="it-IT" altLang="it-IT"/>
              <a:t> </a:t>
            </a:r>
            <a:r>
              <a:rPr lang="it-IT" altLang="it-IT" err="1"/>
              <a:t>using</a:t>
            </a:r>
            <a:r>
              <a:rPr lang="it-IT" altLang="it-IT"/>
              <a:t> </a:t>
            </a:r>
            <a:r>
              <a:rPr lang="it-IT" altLang="it-IT" err="1"/>
              <a:t>eBGP</a:t>
            </a:r>
            <a:r>
              <a:rPr lang="it-IT" altLang="it-IT"/>
              <a:t>? (and </a:t>
            </a:r>
            <a:r>
              <a:rPr lang="it-IT" altLang="it-IT" err="1"/>
              <a:t>not</a:t>
            </a:r>
            <a:r>
              <a:rPr lang="it-IT" altLang="it-IT"/>
              <a:t> </a:t>
            </a:r>
            <a:r>
              <a:rPr lang="it-IT" altLang="it-IT" err="1"/>
              <a:t>iBGP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 sz="3200"/>
              <a:t>the most obvious choice would be to use iBGP since the data center networks is under the same administration</a:t>
            </a:r>
          </a:p>
          <a:p>
            <a:r>
              <a:rPr lang="en-US" altLang="it-IT"/>
              <a:t>however, eBGP is always used because</a:t>
            </a:r>
          </a:p>
          <a:p>
            <a:pPr lvl="1"/>
            <a:r>
              <a:rPr lang="en-US" altLang="it-IT"/>
              <a:t>eBGP is easier to setup, no need for IGP</a:t>
            </a:r>
          </a:p>
          <a:p>
            <a:pPr lvl="2"/>
            <a:r>
              <a:rPr lang="en-US" altLang="it-IT"/>
              <a:t>with iBGP, the IGP would compute routes</a:t>
            </a:r>
          </a:p>
          <a:p>
            <a:pPr lvl="1"/>
            <a:r>
              <a:rPr lang="en-US" altLang="it-IT"/>
              <a:t>iBGP multipath support has some limitations</a:t>
            </a:r>
          </a:p>
          <a:p>
            <a:pPr lvl="2"/>
            <a:r>
              <a:rPr lang="en-US" altLang="it-IT"/>
              <a:t>can be overcame, but it is complex</a:t>
            </a:r>
          </a:p>
        </p:txBody>
      </p:sp>
    </p:spTree>
    <p:extLst>
      <p:ext uri="{BB962C8B-B14F-4D97-AF65-F5344CB8AC3E}">
        <p14:creationId xmlns:p14="http://schemas.microsoft.com/office/powerpoint/2010/main" val="1163512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inter-domain </a:t>
            </a:r>
            <a:r>
              <a:rPr lang="it-IT" altLang="it-IT" err="1"/>
              <a:t>routing</a:t>
            </a:r>
            <a:r>
              <a:rPr lang="it-IT" altLang="it-IT"/>
              <a:t> VS DC </a:t>
            </a:r>
            <a:r>
              <a:rPr lang="it-IT" altLang="it-IT" err="1"/>
              <a:t>routing</a:t>
            </a:r>
            <a:endParaRPr lang="en-US" altLang="it-IT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59168"/>
              </p:ext>
            </p:extLst>
          </p:nvPr>
        </p:nvGraphicFramePr>
        <p:xfrm>
          <a:off x="1295400" y="1965960"/>
          <a:ext cx="9601200" cy="359664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inter-domain routing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routing 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internet has relatively sparse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networks have very dense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it-IT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stability is preferred over quick convergence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quick convergence is preferred over stability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a single best path for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multiple paths to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5961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D9A8-D139-B47D-9172-171D4801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BGP in the data </a:t>
            </a:r>
            <a:r>
              <a:rPr lang="en-GB" err="1"/>
              <a:t>center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315C-2356-D6C7-BEF9-0761DFDE9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/>
              <a:t>BGP was primarily devised for inter-domain routing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default configurations are not suitable in a data center</a:t>
            </a:r>
          </a:p>
          <a:p>
            <a:pPr>
              <a:lnSpc>
                <a:spcPct val="80000"/>
              </a:lnSpc>
            </a:pPr>
            <a:r>
              <a:rPr lang="en-US" altLang="it-IT"/>
              <a:t>needs some tweaks described in RFC-7938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AS numbers assignment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ECMP </a:t>
            </a:r>
            <a:r>
              <a:rPr lang="en-US" altLang="it-IT" i="1"/>
              <a:t>policy</a:t>
            </a:r>
            <a:r>
              <a:rPr lang="en-US" altLang="it-IT"/>
              <a:t> </a:t>
            </a:r>
            <a:r>
              <a:rPr lang="en-US" altLang="it-IT" i="1"/>
              <a:t>relax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timer adjustment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data </a:t>
            </a:r>
            <a:r>
              <a:rPr lang="en-GB" err="1"/>
              <a:t>center</a:t>
            </a:r>
            <a:r>
              <a:rPr lang="en-GB"/>
              <a:t> architectures allow to establish several paths between pairs of nodes</a:t>
            </a:r>
          </a:p>
          <a:p>
            <a:r>
              <a:rPr lang="en-GB"/>
              <a:t>Multi-Path routing is used to </a:t>
            </a:r>
          </a:p>
          <a:p>
            <a:pPr lvl="1"/>
            <a:r>
              <a:rPr lang="en-GB"/>
              <a:t>distribute and balance the traffic among different paths</a:t>
            </a:r>
          </a:p>
          <a:p>
            <a:pPr lvl="1"/>
            <a:r>
              <a:rPr lang="en-GB"/>
              <a:t>increase the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515272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718A05A9-B51E-5C9F-6F9D-DD91193F1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AS </a:t>
            </a:r>
            <a:r>
              <a:rPr lang="it-IT" altLang="it-IT" err="1"/>
              <a:t>numbers</a:t>
            </a:r>
            <a:r>
              <a:rPr lang="it-IT" altLang="it-IT"/>
              <a:t> </a:t>
            </a:r>
            <a:r>
              <a:rPr lang="it-IT" altLang="it-IT" err="1"/>
              <a:t>assignment</a:t>
            </a:r>
            <a:endParaRPr lang="en-US" altLang="it-IT"/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6FBC05E8-1396-901E-5547-9C391EBA66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sz="2800"/>
              <a:t>global </a:t>
            </a:r>
            <a:r>
              <a:rPr lang="it-IT" altLang="it-IT" sz="2800" err="1"/>
              <a:t>ASNs</a:t>
            </a:r>
            <a:r>
              <a:rPr lang="it-IT" altLang="it-IT" sz="2800"/>
              <a:t> are </a:t>
            </a:r>
            <a:r>
              <a:rPr lang="it-IT" altLang="it-IT" sz="2800" err="1"/>
              <a:t>not</a:t>
            </a:r>
            <a:r>
              <a:rPr lang="it-IT" altLang="it-IT" sz="2800"/>
              <a:t> </a:t>
            </a:r>
            <a:r>
              <a:rPr lang="it-IT" altLang="it-IT" sz="2800" err="1"/>
              <a:t>used</a:t>
            </a:r>
            <a:r>
              <a:rPr lang="it-IT" altLang="it-IT" sz="2800"/>
              <a:t> in the data center</a:t>
            </a:r>
          </a:p>
          <a:p>
            <a:pPr lvl="1"/>
            <a:r>
              <a:rPr lang="it-IT" altLang="it-IT" sz="2400" err="1"/>
              <a:t>they</a:t>
            </a:r>
            <a:r>
              <a:rPr lang="it-IT" altLang="it-IT" sz="2400"/>
              <a:t> can be </a:t>
            </a:r>
            <a:r>
              <a:rPr lang="it-IT" altLang="it-IT" sz="2400" err="1"/>
              <a:t>misleading</a:t>
            </a:r>
            <a:endParaRPr lang="it-IT" altLang="it-IT" sz="2400"/>
          </a:p>
          <a:p>
            <a:pPr lvl="2"/>
            <a:r>
              <a:rPr lang="it-IT" altLang="it-IT" sz="2000" err="1"/>
              <a:t>because</a:t>
            </a:r>
            <a:r>
              <a:rPr lang="it-IT" altLang="it-IT" sz="2000"/>
              <a:t> </a:t>
            </a:r>
            <a:r>
              <a:rPr lang="it-IT" altLang="it-IT" sz="2000" err="1"/>
              <a:t>operators</a:t>
            </a:r>
            <a:r>
              <a:rPr lang="it-IT" altLang="it-IT" sz="2000"/>
              <a:t> associate </a:t>
            </a:r>
            <a:r>
              <a:rPr lang="it-IT" altLang="it-IT" sz="2000" err="1"/>
              <a:t>them</a:t>
            </a:r>
            <a:r>
              <a:rPr lang="it-IT" altLang="it-IT" sz="2000"/>
              <a:t> with names</a:t>
            </a:r>
          </a:p>
          <a:p>
            <a:pPr lvl="1"/>
            <a:r>
              <a:rPr lang="en-US" altLang="it-IT" sz="2400"/>
              <a:t>they are dangerous</a:t>
            </a:r>
          </a:p>
          <a:p>
            <a:pPr lvl="2"/>
            <a:r>
              <a:rPr lang="en-US" altLang="it-IT" sz="2000"/>
              <a:t>an accidental leakage of the internal BGP notifications to the internet may be disruptive</a:t>
            </a:r>
            <a:endParaRPr lang="it-IT" altLang="it-IT" sz="2000"/>
          </a:p>
          <a:p>
            <a:r>
              <a:rPr lang="it-IT" altLang="it-IT" sz="2800"/>
              <a:t>private </a:t>
            </a:r>
            <a:r>
              <a:rPr lang="it-IT" altLang="it-IT" sz="2800" err="1"/>
              <a:t>ASNs</a:t>
            </a:r>
            <a:r>
              <a:rPr lang="it-IT" altLang="it-IT" sz="2800"/>
              <a:t> are </a:t>
            </a:r>
            <a:r>
              <a:rPr lang="it-IT" altLang="it-IT" sz="2800" err="1"/>
              <a:t>generally</a:t>
            </a:r>
            <a:r>
              <a:rPr lang="it-IT" altLang="it-IT" sz="2800"/>
              <a:t> </a:t>
            </a:r>
            <a:r>
              <a:rPr lang="it-IT" altLang="it-IT" sz="2800" err="1"/>
              <a:t>used</a:t>
            </a:r>
            <a:endParaRPr lang="it-IT" altLang="it-IT" sz="2800"/>
          </a:p>
          <a:p>
            <a:pPr lvl="1"/>
            <a:r>
              <a:rPr lang="en-US" altLang="it-IT" sz="2400"/>
              <a:t>the 2-byte ASNs allow only 1,023 private </a:t>
            </a:r>
            <a:r>
              <a:rPr lang="en-US" altLang="it-IT" sz="2400" err="1"/>
              <a:t>ASes</a:t>
            </a:r>
            <a:r>
              <a:rPr lang="en-US" altLang="it-IT" sz="2400"/>
              <a:t> in the range 64512–65534</a:t>
            </a:r>
          </a:p>
          <a:p>
            <a:pPr lvl="1"/>
            <a:r>
              <a:rPr lang="en-US" altLang="it-IT" sz="2400"/>
              <a:t>the 4-byte ASNs support almost 95 million private </a:t>
            </a:r>
            <a:r>
              <a:rPr lang="en-US" altLang="it-IT" sz="2400" err="1"/>
              <a:t>ASes</a:t>
            </a:r>
            <a:r>
              <a:rPr lang="en-US" altLang="it-IT" sz="2400"/>
              <a:t> in the range 4,200,000,000–4,294,967,294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ASes and routers</a:t>
            </a:r>
            <a:endParaRPr lang="en-US" altLang="it-IT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109728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/>
              <a:t>the most obvious choice would be assigning a different ASN to each node</a:t>
            </a:r>
          </a:p>
          <a:p>
            <a:pPr>
              <a:lnSpc>
                <a:spcPct val="80000"/>
              </a:lnSpc>
            </a:pPr>
            <a:r>
              <a:rPr lang="en-US" altLang="it-IT"/>
              <a:t>however, this approach would lead to BGP </a:t>
            </a:r>
            <a:r>
              <a:rPr lang="en-US" altLang="it-IT" i="1"/>
              <a:t>path exploration</a:t>
            </a:r>
            <a:r>
              <a:rPr lang="en-US" altLang="it-IT"/>
              <a:t> issues</a:t>
            </a:r>
          </a:p>
          <a:p>
            <a:pPr lvl="1">
              <a:lnSpc>
                <a:spcPct val="80000"/>
              </a:lnSpc>
            </a:pPr>
            <a:endParaRPr lang="it-IT" altLang="it-IT" sz="2400"/>
          </a:p>
        </p:txBody>
      </p:sp>
      <p:sp>
        <p:nvSpPr>
          <p:cNvPr id="212087" name="AutoShape 119">
            <a:extLst>
              <a:ext uri="{FF2B5EF4-FFF2-40B4-BE49-F238E27FC236}">
                <a16:creationId xmlns:a16="http://schemas.microsoft.com/office/drawing/2014/main" id="{E0BBB869-324D-6677-0015-50BA8A4E6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808" y="3276600"/>
            <a:ext cx="532800" cy="540000"/>
          </a:xfrm>
          <a:prstGeom prst="roundRect">
            <a:avLst>
              <a:gd name="adj" fmla="val 31509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6" name="AutoShape 118">
            <a:extLst>
              <a:ext uri="{FF2B5EF4-FFF2-40B4-BE49-F238E27FC236}">
                <a16:creationId xmlns:a16="http://schemas.microsoft.com/office/drawing/2014/main" id="{F5EB29AD-0873-C1A4-ADF2-F86F73E2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95" y="327659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3" name="AutoShape 115">
            <a:extLst>
              <a:ext uri="{FF2B5EF4-FFF2-40B4-BE49-F238E27FC236}">
                <a16:creationId xmlns:a16="http://schemas.microsoft.com/office/drawing/2014/main" id="{731DCB86-A81B-6D34-B093-35CC68CDB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45239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2" name="AutoShape 114">
            <a:extLst>
              <a:ext uri="{FF2B5EF4-FFF2-40B4-BE49-F238E27FC236}">
                <a16:creationId xmlns:a16="http://schemas.microsoft.com/office/drawing/2014/main" id="{10B2BFF4-DCB2-D9F7-E9E4-A169D109D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6" name="AutoShape 8">
            <a:extLst>
              <a:ext uri="{FF2B5EF4-FFF2-40B4-BE49-F238E27FC236}">
                <a16:creationId xmlns:a16="http://schemas.microsoft.com/office/drawing/2014/main" id="{6D2AF608-9008-FB6C-5120-48A4EB9F9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7" name="AutoShape 9">
            <a:extLst>
              <a:ext uri="{FF2B5EF4-FFF2-40B4-BE49-F238E27FC236}">
                <a16:creationId xmlns:a16="http://schemas.microsoft.com/office/drawing/2014/main" id="{1582B6F1-F50A-C060-8BD3-F23A65BF3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8" name="AutoShape 10">
            <a:extLst>
              <a:ext uri="{FF2B5EF4-FFF2-40B4-BE49-F238E27FC236}">
                <a16:creationId xmlns:a16="http://schemas.microsoft.com/office/drawing/2014/main" id="{C5E1587E-D290-97FF-A177-AE1E20428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9" name="AutoShape 11">
            <a:extLst>
              <a:ext uri="{FF2B5EF4-FFF2-40B4-BE49-F238E27FC236}">
                <a16:creationId xmlns:a16="http://schemas.microsoft.com/office/drawing/2014/main" id="{E26278FF-CF4B-6789-E0F2-220E0F9B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2" name="AutoShape 14">
            <a:extLst>
              <a:ext uri="{FF2B5EF4-FFF2-40B4-BE49-F238E27FC236}">
                <a16:creationId xmlns:a16="http://schemas.microsoft.com/office/drawing/2014/main" id="{C3E0D4E0-AAE8-6A1D-2189-7AEA194D7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876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3" name="AutoShape 15">
            <a:extLst>
              <a:ext uri="{FF2B5EF4-FFF2-40B4-BE49-F238E27FC236}">
                <a16:creationId xmlns:a16="http://schemas.microsoft.com/office/drawing/2014/main" id="{780CCAEA-ABE4-6608-5175-FFD71207F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453015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49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621995" y="3727148"/>
            <a:ext cx="9746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0" name="AutoShape 32">
            <a:extLst>
              <a:ext uri="{FF2B5EF4-FFF2-40B4-BE49-F238E27FC236}">
                <a16:creationId xmlns:a16="http://schemas.microsoft.com/office/drawing/2014/main" id="{5B45DC2D-BC70-3330-512E-D699A033179A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621995" y="3727148"/>
            <a:ext cx="19652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1" name="AutoShape 33">
            <a:extLst>
              <a:ext uri="{FF2B5EF4-FFF2-40B4-BE49-F238E27FC236}">
                <a16:creationId xmlns:a16="http://schemas.microsoft.com/office/drawing/2014/main" id="{5F6E87DA-9DFD-C6BA-90D1-36B87FF89EA7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606081" y="3727148"/>
            <a:ext cx="9493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615481" y="3727148"/>
            <a:ext cx="10065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6060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6154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5872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5966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5678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4415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558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5406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549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6396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539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73872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4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555445" y="3727148"/>
            <a:ext cx="412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2" name="AutoShape 94">
            <a:extLst>
              <a:ext uri="{FF2B5EF4-FFF2-40B4-BE49-F238E27FC236}">
                <a16:creationId xmlns:a16="http://schemas.microsoft.com/office/drawing/2014/main" id="{2B8A4078-F89E-0D21-8F07-D9773F10E2D6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555445" y="3727148"/>
            <a:ext cx="10318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3" name="AutoShape 95">
            <a:extLst>
              <a:ext uri="{FF2B5EF4-FFF2-40B4-BE49-F238E27FC236}">
                <a16:creationId xmlns:a16="http://schemas.microsoft.com/office/drawing/2014/main" id="{1B3A9C9A-51D3-C16A-E74D-B24DEF94B059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606081" y="3727148"/>
            <a:ext cx="159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615481" y="3727148"/>
            <a:ext cx="19399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4266231" y="4460206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12506" y="4465060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218731" y="3219297"/>
            <a:ext cx="1720850" cy="666903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FEFF1A5C-2601-56E1-6E63-C41E9CDA03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path exploration</a:t>
            </a:r>
            <a:endParaRPr lang="en-US" altLang="it-IT"/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5B02F784-ADC1-E70C-C0FC-7DE1601A1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2800"/>
              <a:t>immediately after a fault there is a transient period when inconsistent AS-paths are propagated in the network </a:t>
            </a:r>
          </a:p>
          <a:p>
            <a:pPr lvl="1"/>
            <a:r>
              <a:rPr lang="en-GB" altLang="it-IT" sz="2400"/>
              <a:t>routers have plenty of alternatives and jump from one to another before all alternatives are withdrawn</a:t>
            </a:r>
          </a:p>
          <a:p>
            <a:pPr lvl="1"/>
            <a:r>
              <a:rPr lang="en-GB" altLang="it-IT" sz="2400"/>
              <a:t>each best route change is propagated again by the routers</a:t>
            </a:r>
          </a:p>
          <a:p>
            <a:pPr lvl="1"/>
            <a:r>
              <a:rPr lang="en-GB" altLang="it-IT" sz="2400"/>
              <a:t>lots of useless BGP updates are transmitted</a:t>
            </a:r>
          </a:p>
          <a:p>
            <a:r>
              <a:rPr lang="en-GB" altLang="it-IT" sz="2800"/>
              <a:t>since data </a:t>
            </a:r>
            <a:r>
              <a:rPr lang="en-GB" altLang="it-IT" sz="2800" err="1"/>
              <a:t>centers’</a:t>
            </a:r>
            <a:r>
              <a:rPr lang="en-GB" altLang="it-IT" sz="2800"/>
              <a:t> topologies are dense and hence have a lot of cycles this problem has to be addressed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266">
            <a:extLst>
              <a:ext uri="{FF2B5EF4-FFF2-40B4-BE49-F238E27FC236}">
                <a16:creationId xmlns:a16="http://schemas.microsoft.com/office/drawing/2014/main" id="{5B5A5DFA-CD53-EE8C-B8AA-4A5F4191EF4E}"/>
              </a:ext>
            </a:extLst>
          </p:cNvPr>
          <p:cNvSpPr txBox="1"/>
          <p:nvPr/>
        </p:nvSpPr>
        <p:spPr>
          <a:xfrm>
            <a:off x="1524098" y="3124200"/>
            <a:ext cx="264848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   [L1,S1,L2]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863F5B56-73C4-D7D2-CA2A-EBD625CE4BE2}"/>
              </a:ext>
            </a:extLst>
          </p:cNvPr>
          <p:cNvSpPr txBox="1"/>
          <p:nvPr/>
        </p:nvSpPr>
        <p:spPr>
          <a:xfrm>
            <a:off x="1524000" y="3124200"/>
            <a:ext cx="26469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62402BF-FF75-D0C8-DA48-0CD59A65EF68}"/>
              </a:ext>
            </a:extLst>
          </p:cNvPr>
          <p:cNvGrpSpPr/>
          <p:nvPr/>
        </p:nvGrpSpPr>
        <p:grpSpPr>
          <a:xfrm>
            <a:off x="3810000" y="2667000"/>
            <a:ext cx="4700775" cy="3687558"/>
            <a:chOff x="4266231" y="3219297"/>
            <a:chExt cx="3667125" cy="2876703"/>
          </a:xfrm>
        </p:grpSpPr>
        <p:sp>
          <p:nvSpPr>
            <p:cNvPr id="2" name="AutoShape 119">
              <a:extLst>
                <a:ext uri="{FF2B5EF4-FFF2-40B4-BE49-F238E27FC236}">
                  <a16:creationId xmlns:a16="http://schemas.microsoft.com/office/drawing/2014/main" id="{05235A9B-61C0-4646-32C4-830D108B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808" y="3276600"/>
              <a:ext cx="532800" cy="540000"/>
            </a:xfrm>
            <a:prstGeom prst="roundRect">
              <a:avLst>
                <a:gd name="adj" fmla="val 31509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B4C7C79F-F358-C329-A1DB-54F043C0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595" y="3276599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4" name="AutoShape 115">
              <a:extLst>
                <a:ext uri="{FF2B5EF4-FFF2-40B4-BE49-F238E27FC236}">
                  <a16:creationId xmlns:a16="http://schemas.microsoft.com/office/drawing/2014/main" id="{CC9490EF-9F2B-F85A-0A01-C891DAE24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452398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114">
              <a:extLst>
                <a:ext uri="{FF2B5EF4-FFF2-40B4-BE49-F238E27FC236}">
                  <a16:creationId xmlns:a16="http://schemas.microsoft.com/office/drawing/2014/main" id="{25935800-A085-E29B-FE1A-42588E81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27BE5690-E688-9BBE-4AE1-C4A432E8B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E3583AE5-217B-DD71-F55A-FF354DB4F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9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0">
              <a:extLst>
                <a:ext uri="{FF2B5EF4-FFF2-40B4-BE49-F238E27FC236}">
                  <a16:creationId xmlns:a16="http://schemas.microsoft.com/office/drawing/2014/main" id="{A6671B39-EFB0-ADD7-3340-FC89B2020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F83606F9-99CB-943C-4021-C6E038C71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26C82E6-ADF3-AA70-2121-697D8D6C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876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0472A8CF-97BB-F25D-1D6B-CEE0033AE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453015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A5095B0C-6DB2-FB93-8402-69AF2BB9E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149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F3F58D4B-98E7-66DD-7AB8-AB74A8998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S2</a:t>
              </a:r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BF76B2CB-903E-1869-A8A0-45E151CE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6">
              <a:extLst>
                <a:ext uri="{FF2B5EF4-FFF2-40B4-BE49-F238E27FC236}">
                  <a16:creationId xmlns:a16="http://schemas.microsoft.com/office/drawing/2014/main" id="{4F952E3C-5D7E-011D-5FBB-6069CD915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" name="AutoShape 30">
              <a:extLst>
                <a:ext uri="{FF2B5EF4-FFF2-40B4-BE49-F238E27FC236}">
                  <a16:creationId xmlns:a16="http://schemas.microsoft.com/office/drawing/2014/main" id="{BE60C470-EDC4-F7FF-2B08-B9A156EF371B}"/>
                </a:ext>
              </a:extLst>
            </p:cNvPr>
            <p:cNvCxnSpPr>
              <a:cxnSpLocks noChangeShapeType="1"/>
              <a:stCxn id="12" idx="4"/>
              <a:endCxn id="14" idx="0"/>
            </p:cNvCxnSpPr>
            <p:nvPr/>
          </p:nvCxnSpPr>
          <p:spPr bwMode="auto">
            <a:xfrm>
              <a:off x="5621995" y="3727148"/>
              <a:ext cx="9746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73CA4B5F-68C2-6C06-AF8F-0449326901EF}"/>
                </a:ext>
              </a:extLst>
            </p:cNvPr>
            <p:cNvCxnSpPr>
              <a:cxnSpLocks noChangeShapeType="1"/>
              <a:stCxn id="12" idx="4"/>
              <a:endCxn id="15" idx="0"/>
            </p:cNvCxnSpPr>
            <p:nvPr/>
          </p:nvCxnSpPr>
          <p:spPr bwMode="auto">
            <a:xfrm>
              <a:off x="5621995" y="3727148"/>
              <a:ext cx="19652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844E315C-4EE1-CBCC-F9F9-DCAFFA0E0E66}"/>
                </a:ext>
              </a:extLst>
            </p:cNvPr>
            <p:cNvCxnSpPr>
              <a:cxnSpLocks noChangeShapeType="1"/>
              <a:stCxn id="42" idx="4"/>
              <a:endCxn id="13" idx="0"/>
            </p:cNvCxnSpPr>
            <p:nvPr/>
          </p:nvCxnSpPr>
          <p:spPr bwMode="auto">
            <a:xfrm flipH="1">
              <a:off x="5606081" y="3727148"/>
              <a:ext cx="9493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8B422A9-1F37-5815-91E2-0FE234A67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S1</a:t>
              </a:r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7A659BF3-28EE-B65D-1DDF-A3BEC833B81B}"/>
                </a:ext>
              </a:extLst>
            </p:cNvPr>
            <p:cNvCxnSpPr>
              <a:cxnSpLocks noChangeShapeType="1"/>
              <a:stCxn id="12" idx="4"/>
              <a:endCxn id="20" idx="0"/>
            </p:cNvCxnSpPr>
            <p:nvPr/>
          </p:nvCxnSpPr>
          <p:spPr bwMode="auto">
            <a:xfrm flipH="1">
              <a:off x="4615481" y="3727148"/>
              <a:ext cx="10065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B94E361B-4554-BE88-D214-CEC2D75D7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L2</a:t>
              </a:r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AC5DA5F6-5F4E-B414-578B-9F72B21EC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9CC60A9A-4103-8A94-90FE-2D69B5BF5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267C63AE-82F2-BD56-5CEF-1922BA8EB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L1</a:t>
              </a:r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134B7732-1B6B-C800-AD3C-6A490783F287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0CB721BB-1B0C-964A-9714-ACDA42A4F823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56060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533E44E3-55F0-FEB5-01C8-197142C08D1D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154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04B3ACAA-8AD1-2986-C926-D86679199F80}"/>
                </a:ext>
              </a:extLst>
            </p:cNvPr>
            <p:cNvCxnSpPr>
              <a:cxnSpLocks noChangeShapeType="1"/>
              <a:stCxn id="25" idx="0"/>
              <a:endCxn id="13" idx="4"/>
            </p:cNvCxnSpPr>
            <p:nvPr/>
          </p:nvCxnSpPr>
          <p:spPr bwMode="auto">
            <a:xfrm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F4534AF5-A365-F757-6FFB-809F61ADEACF}"/>
                </a:ext>
              </a:extLst>
            </p:cNvPr>
            <p:cNvCxnSpPr>
              <a:cxnSpLocks noChangeShapeType="1"/>
              <a:stCxn id="24" idx="0"/>
              <a:endCxn id="14" idx="4"/>
            </p:cNvCxnSpPr>
            <p:nvPr/>
          </p:nvCxnSpPr>
          <p:spPr bwMode="auto">
            <a:xfrm flipH="1"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AE422AFC-B78D-B058-2BF8-A02B2B3D164E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V="1">
              <a:off x="75872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FEE75276-EEDE-D905-37B4-9511AFAC23AB}"/>
                </a:ext>
              </a:extLst>
            </p:cNvPr>
            <p:cNvCxnSpPr>
              <a:cxnSpLocks noChangeShapeType="1"/>
              <a:stCxn id="23" idx="0"/>
              <a:endCxn id="14" idx="4"/>
            </p:cNvCxnSpPr>
            <p:nvPr/>
          </p:nvCxnSpPr>
          <p:spPr bwMode="auto">
            <a:xfrm flipV="1">
              <a:off x="65966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1247EB96-12EC-D4F9-3254-DA849815773F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F6DB4925-3238-B9C1-17A3-503FCF26FE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678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A70F35F8-6614-5F43-D37D-37F8D1BB06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5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D04C1A06-2060-EBBA-E960-3B1DFEFFE6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58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1907281D-CA70-7463-1A4F-48E586AA0F3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06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A4B611E3-03D9-DF76-AD51-40C24ED7FB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49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A8FB2CC2-BA39-703F-0D47-8A7BEFEDEC3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396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D0E20753-72DB-F3F1-2BDC-94E6F6A9D0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39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B5A8108-E927-8669-CDBF-E97BD8D49C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3872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4B153F1A-2E7E-362C-A63D-3BE898957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94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E785210D-087C-7AFA-A57A-4A9ADBF11375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>
              <a:off x="6555445" y="3727148"/>
              <a:ext cx="412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A7FB907B-2AF7-F310-E48D-E7BC4CEAADF2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555445" y="3727148"/>
              <a:ext cx="10318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8FEDAD12-26D9-D058-9D30-06407A3E6A76}"/>
                </a:ext>
              </a:extLst>
            </p:cNvPr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flipH="1">
              <a:off x="5606081" y="3727148"/>
              <a:ext cx="159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7ED345FD-4FFC-8BD8-AD74-098E930FB5B4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15481" y="3727148"/>
              <a:ext cx="19399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1">
              <a:extLst>
                <a:ext uri="{FF2B5EF4-FFF2-40B4-BE49-F238E27FC236}">
                  <a16:creationId xmlns:a16="http://schemas.microsoft.com/office/drawing/2014/main" id="{A12E11E8-D531-F331-15FB-D319769D7C76}"/>
                </a:ext>
              </a:extLst>
            </p:cNvPr>
            <p:cNvSpPr/>
            <p:nvPr/>
          </p:nvSpPr>
          <p:spPr>
            <a:xfrm>
              <a:off x="4266231" y="4460206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108">
              <a:extLst>
                <a:ext uri="{FF2B5EF4-FFF2-40B4-BE49-F238E27FC236}">
                  <a16:creationId xmlns:a16="http://schemas.microsoft.com/office/drawing/2014/main" id="{8E24BF1D-CB28-EA30-E609-739767651497}"/>
                </a:ext>
              </a:extLst>
            </p:cNvPr>
            <p:cNvSpPr/>
            <p:nvPr/>
          </p:nvSpPr>
          <p:spPr>
            <a:xfrm>
              <a:off x="6212506" y="4465060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112">
              <a:extLst>
                <a:ext uri="{FF2B5EF4-FFF2-40B4-BE49-F238E27FC236}">
                  <a16:creationId xmlns:a16="http://schemas.microsoft.com/office/drawing/2014/main" id="{9AE8418B-27DE-D988-5405-55A509A68967}"/>
                </a:ext>
              </a:extLst>
            </p:cNvPr>
            <p:cNvSpPr/>
            <p:nvPr/>
          </p:nvSpPr>
          <p:spPr>
            <a:xfrm>
              <a:off x="5218731" y="3219297"/>
              <a:ext cx="1720850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5536" name="Rectangle 16">
            <a:extLst>
              <a:ext uri="{FF2B5EF4-FFF2-40B4-BE49-F238E27FC236}">
                <a16:creationId xmlns:a16="http://schemas.microsoft.com/office/drawing/2014/main" id="{D89D6D05-58A2-9581-6AB2-3077A39DB5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1780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because of the adopted AS scheme several fake routes could be possible during path exploration</a:t>
            </a:r>
          </a:p>
        </p:txBody>
      </p:sp>
      <p:sp>
        <p:nvSpPr>
          <p:cNvPr id="235535" name="Rectangle 15">
            <a:extLst>
              <a:ext uri="{FF2B5EF4-FFF2-40B4-BE49-F238E27FC236}">
                <a16:creationId xmlns:a16="http://schemas.microsoft.com/office/drawing/2014/main" id="{4211870E-E9E7-39FD-7062-6EA72DA8F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problem</a:t>
            </a:r>
            <a:r>
              <a:rPr lang="it-IT" altLang="it-IT"/>
              <a:t> of BGP </a:t>
            </a:r>
            <a:r>
              <a:rPr lang="it-IT" altLang="it-IT" err="1"/>
              <a:t>path</a:t>
            </a:r>
            <a:r>
              <a:rPr lang="it-IT" altLang="it-IT"/>
              <a:t> </a:t>
            </a:r>
            <a:r>
              <a:rPr lang="it-IT" altLang="it-IT" err="1"/>
              <a:t>exploration</a:t>
            </a:r>
            <a:endParaRPr lang="en-US" altLang="it-IT"/>
          </a:p>
        </p:txBody>
      </p:sp>
      <p:cxnSp>
        <p:nvCxnSpPr>
          <p:cNvPr id="59" name="AutoShape 51">
            <a:extLst>
              <a:ext uri="{FF2B5EF4-FFF2-40B4-BE49-F238E27FC236}">
                <a16:creationId xmlns:a16="http://schemas.microsoft.com/office/drawing/2014/main" id="{8F1DAFC4-7249-E14B-A768-B73F7E236FEE}"/>
              </a:ext>
            </a:extLst>
          </p:cNvPr>
          <p:cNvCxnSpPr>
            <a:cxnSpLocks noChangeShapeType="1"/>
            <a:stCxn id="22" idx="0"/>
            <a:endCxn id="20" idx="4"/>
          </p:cNvCxnSpPr>
          <p:nvPr/>
        </p:nvCxnSpPr>
        <p:spPr bwMode="auto">
          <a:xfrm flipH="1" flipV="1">
            <a:off x="4257693" y="4907696"/>
            <a:ext cx="1269819" cy="68375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AutoShape 53">
            <a:extLst>
              <a:ext uri="{FF2B5EF4-FFF2-40B4-BE49-F238E27FC236}">
                <a16:creationId xmlns:a16="http://schemas.microsoft.com/office/drawing/2014/main" id="{8F4C0E81-C22A-16F3-CC11-3D366BD926CE}"/>
              </a:ext>
            </a:extLst>
          </p:cNvPr>
          <p:cNvCxnSpPr>
            <a:cxnSpLocks noChangeShapeType="1"/>
            <a:stCxn id="25" idx="0"/>
            <a:endCxn id="20" idx="4"/>
          </p:cNvCxnSpPr>
          <p:nvPr/>
        </p:nvCxnSpPr>
        <p:spPr bwMode="auto">
          <a:xfrm flipV="1">
            <a:off x="4257693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B1C8C5-398B-A249-2576-BC8D25AF0904}"/>
              </a:ext>
            </a:extLst>
          </p:cNvPr>
          <p:cNvSpPr txBox="1"/>
          <p:nvPr/>
        </p:nvSpPr>
        <p:spPr>
          <a:xfrm>
            <a:off x="4882395" y="6339598"/>
            <a:ext cx="15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193.204.0.0/15</a:t>
            </a:r>
            <a:endParaRPr lang="en-GB" sz="1400"/>
          </a:p>
        </p:txBody>
      </p:sp>
      <p:cxnSp>
        <p:nvCxnSpPr>
          <p:cNvPr id="52" name="AutoShape 52">
            <a:extLst>
              <a:ext uri="{FF2B5EF4-FFF2-40B4-BE49-F238E27FC236}">
                <a16:creationId xmlns:a16="http://schemas.microsoft.com/office/drawing/2014/main" id="{42AF85DA-FA49-0DDD-9107-92E2DF9353F4}"/>
              </a:ext>
            </a:extLst>
          </p:cNvPr>
          <p:cNvCxnSpPr>
            <a:cxnSpLocks noChangeShapeType="1"/>
            <a:stCxn id="22" idx="0"/>
            <a:endCxn id="13" idx="4"/>
          </p:cNvCxnSpPr>
          <p:nvPr/>
        </p:nvCxnSpPr>
        <p:spPr bwMode="auto">
          <a:xfrm flipV="1">
            <a:off x="5527512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2868CE4-2487-5500-B732-4680378EA4F1}"/>
              </a:ext>
            </a:extLst>
          </p:cNvPr>
          <p:cNvSpPr txBox="1"/>
          <p:nvPr/>
        </p:nvSpPr>
        <p:spPr>
          <a:xfrm>
            <a:off x="5498669" y="511734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[L2]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C3B717-5BCE-705B-51B5-5BF0539131A0}"/>
              </a:ext>
            </a:extLst>
          </p:cNvPr>
          <p:cNvSpPr txBox="1"/>
          <p:nvPr/>
        </p:nvSpPr>
        <p:spPr>
          <a:xfrm>
            <a:off x="4621597" y="4905057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[L2]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05C1D0-4496-2450-520C-EBE1EC1AE4A9}"/>
              </a:ext>
            </a:extLst>
          </p:cNvPr>
          <p:cNvSpPr txBox="1"/>
          <p:nvPr/>
        </p:nvSpPr>
        <p:spPr>
          <a:xfrm>
            <a:off x="3624599" y="511734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[S1,L2]</a:t>
            </a:r>
          </a:p>
        </p:txBody>
      </p:sp>
      <p:cxnSp>
        <p:nvCxnSpPr>
          <p:cNvPr id="61" name="AutoShape 54">
            <a:extLst>
              <a:ext uri="{FF2B5EF4-FFF2-40B4-BE49-F238E27FC236}">
                <a16:creationId xmlns:a16="http://schemas.microsoft.com/office/drawing/2014/main" id="{E1490FC3-5AAD-BC76-64F5-502460E6D0C3}"/>
              </a:ext>
            </a:extLst>
          </p:cNvPr>
          <p:cNvCxnSpPr>
            <a:cxnSpLocks noChangeShapeType="1"/>
            <a:stCxn id="25" idx="0"/>
            <a:endCxn id="13" idx="4"/>
          </p:cNvCxnSpPr>
          <p:nvPr/>
        </p:nvCxnSpPr>
        <p:spPr bwMode="auto">
          <a:xfrm flipV="1">
            <a:off x="4257693" y="4907696"/>
            <a:ext cx="1269819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240A934-6B55-4972-BC30-B67FBA11C539}"/>
              </a:ext>
            </a:extLst>
          </p:cNvPr>
          <p:cNvSpPr txBox="1"/>
          <p:nvPr/>
        </p:nvSpPr>
        <p:spPr>
          <a:xfrm>
            <a:off x="4499237" y="535390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[S2,L2]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E1DC7A6-7639-E057-24A7-3A0AC5890E86}"/>
              </a:ext>
            </a:extLst>
          </p:cNvPr>
          <p:cNvSpPr txBox="1"/>
          <p:nvPr/>
        </p:nvSpPr>
        <p:spPr>
          <a:xfrm>
            <a:off x="1138295" y="5248280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[S1,L2]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*=                 [S2,L2]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D420E68B-1B06-84FC-3AB2-B374FA73624B}"/>
              </a:ext>
            </a:extLst>
          </p:cNvPr>
          <p:cNvCxnSpPr>
            <a:cxnSpLocks/>
            <a:stCxn id="259" idx="3"/>
          </p:cNvCxnSpPr>
          <p:nvPr/>
        </p:nvCxnSpPr>
        <p:spPr>
          <a:xfrm>
            <a:off x="3531899" y="5479113"/>
            <a:ext cx="354301" cy="3565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984FACCF-57BB-ACDA-2FFC-DFE0EABC355B}"/>
              </a:ext>
            </a:extLst>
          </p:cNvPr>
          <p:cNvSpPr txBox="1"/>
          <p:nvPr/>
        </p:nvSpPr>
        <p:spPr>
          <a:xfrm>
            <a:off x="5225512" y="541098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63" name="AutoShape 54">
            <a:extLst>
              <a:ext uri="{FF2B5EF4-FFF2-40B4-BE49-F238E27FC236}">
                <a16:creationId xmlns:a16="http://schemas.microsoft.com/office/drawing/2014/main" id="{03F4070A-DA5A-747A-BF97-9FB4F14D5536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flipV="1">
            <a:off x="4257693" y="4912053"/>
            <a:ext cx="1257610" cy="679393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BCF02ED-88FA-07CC-D826-82E7C992B764}"/>
              </a:ext>
            </a:extLst>
          </p:cNvPr>
          <p:cNvSpPr txBox="1"/>
          <p:nvPr/>
        </p:nvSpPr>
        <p:spPr>
          <a:xfrm>
            <a:off x="4217235" y="497120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[L1,S1,L2]</a:t>
            </a: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E11B809-EA2F-EA0B-BFAE-BC98F18FA136}"/>
              </a:ext>
            </a:extLst>
          </p:cNvPr>
          <p:cNvCxnSpPr>
            <a:cxnSpLocks/>
            <a:stCxn id="267" idx="3"/>
          </p:cNvCxnSpPr>
          <p:nvPr/>
        </p:nvCxnSpPr>
        <p:spPr>
          <a:xfrm>
            <a:off x="4172580" y="3355033"/>
            <a:ext cx="1027244" cy="1021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51C037D-041F-D82E-6312-68DE9F8F53F4}"/>
              </a:ext>
            </a:extLst>
          </p:cNvPr>
          <p:cNvCxnSpPr/>
          <p:nvPr/>
        </p:nvCxnSpPr>
        <p:spPr>
          <a:xfrm>
            <a:off x="1600200" y="32766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FF464015-A4B0-FE10-A966-9402E0B89D38}"/>
              </a:ext>
            </a:extLst>
          </p:cNvPr>
          <p:cNvSpPr txBox="1"/>
          <p:nvPr/>
        </p:nvSpPr>
        <p:spPr>
          <a:xfrm>
            <a:off x="718087" y="4048299"/>
            <a:ext cx="25635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095CF1A-E4FD-E9C6-2AB6-25F7A3C558D8}"/>
              </a:ext>
            </a:extLst>
          </p:cNvPr>
          <p:cNvCxnSpPr>
            <a:cxnSpLocks/>
            <a:stCxn id="274" idx="3"/>
            <a:endCxn id="11" idx="1"/>
          </p:cNvCxnSpPr>
          <p:nvPr/>
        </p:nvCxnSpPr>
        <p:spPr>
          <a:xfrm>
            <a:off x="3281609" y="4279132"/>
            <a:ext cx="634209" cy="414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9241BC98-8DC9-34C9-4F4F-4CC2ED3AC9B8}"/>
              </a:ext>
            </a:extLst>
          </p:cNvPr>
          <p:cNvCxnSpPr/>
          <p:nvPr/>
        </p:nvCxnSpPr>
        <p:spPr>
          <a:xfrm>
            <a:off x="762000" y="41910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7" grpId="0" animBg="1"/>
      <p:bldP spid="277" grpId="1" animBg="1"/>
      <p:bldP spid="51" grpId="0"/>
      <p:bldP spid="57" grpId="0"/>
      <p:bldP spid="57" grpId="1"/>
      <p:bldP spid="58" grpId="0"/>
      <p:bldP spid="58" grpId="1"/>
      <p:bldP spid="60" grpId="0"/>
      <p:bldP spid="60" grpId="1"/>
      <p:bldP spid="258" grpId="0"/>
      <p:bldP spid="258" grpId="1"/>
      <p:bldP spid="259" grpId="0" animBg="1"/>
      <p:bldP spid="262" grpId="0"/>
      <p:bldP spid="266" grpId="0"/>
      <p:bldP spid="266" grpId="1"/>
      <p:bldP spid="27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ASes</a:t>
            </a:r>
            <a:r>
              <a:rPr lang="it-IT" altLang="it-IT"/>
              <a:t> </a:t>
            </a:r>
            <a:r>
              <a:rPr lang="it-IT" altLang="it-IT" err="1"/>
              <a:t>scheme</a:t>
            </a:r>
            <a:r>
              <a:rPr lang="it-IT" altLang="it-IT"/>
              <a:t> of </a:t>
            </a:r>
            <a:r>
              <a:rPr lang="it-IT" altLang="it-IT" err="1"/>
              <a:t>choice</a:t>
            </a:r>
            <a:endParaRPr lang="en-US" altLang="it-IT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399"/>
            <a:ext cx="10972800" cy="1729967"/>
          </a:xfrm>
        </p:spPr>
        <p:txBody>
          <a:bodyPr/>
          <a:lstStyle/>
          <a:p>
            <a:r>
              <a:rPr lang="it-IT" altLang="it-IT" err="1"/>
              <a:t>each</a:t>
            </a:r>
            <a:r>
              <a:rPr lang="it-IT" altLang="it-IT"/>
              <a:t> </a:t>
            </a:r>
            <a:r>
              <a:rPr lang="it-IT" altLang="it-IT" err="1"/>
              <a:t>Leaf</a:t>
            </a:r>
            <a:r>
              <a:rPr lang="it-IT" altLang="it-IT"/>
              <a:t> </a:t>
            </a:r>
            <a:r>
              <a:rPr lang="it-IT" altLang="it-IT" err="1"/>
              <a:t>is</a:t>
            </a:r>
            <a:r>
              <a:rPr lang="it-IT" altLang="it-IT"/>
              <a:t> a </a:t>
            </a:r>
            <a:r>
              <a:rPr lang="it-IT" altLang="it-IT" err="1"/>
              <a:t>different</a:t>
            </a:r>
            <a:r>
              <a:rPr lang="it-IT" altLang="it-IT"/>
              <a:t> AS</a:t>
            </a:r>
          </a:p>
          <a:p>
            <a:r>
              <a:rPr lang="it-IT" altLang="it-IT"/>
              <a:t>the Spine </a:t>
            </a:r>
            <a:r>
              <a:rPr lang="it-IT" altLang="it-IT" err="1"/>
              <a:t>nodes</a:t>
            </a:r>
            <a:r>
              <a:rPr lang="it-IT" altLang="it-IT"/>
              <a:t> of </a:t>
            </a:r>
            <a:r>
              <a:rPr lang="it-IT" altLang="it-IT" err="1"/>
              <a:t>each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r>
              <a:rPr lang="it-IT" altLang="it-IT"/>
              <a:t> </a:t>
            </a:r>
            <a:r>
              <a:rPr lang="it-IT" altLang="it-IT" err="1"/>
              <a:t>belong</a:t>
            </a:r>
            <a:r>
              <a:rPr lang="it-IT" altLang="it-IT"/>
              <a:t> to the </a:t>
            </a:r>
            <a:r>
              <a:rPr lang="it-IT" altLang="it-IT" err="1"/>
              <a:t>same</a:t>
            </a:r>
            <a:r>
              <a:rPr lang="it-IT" altLang="it-IT"/>
              <a:t> AS</a:t>
            </a:r>
          </a:p>
          <a:p>
            <a:r>
              <a:rPr lang="it-IT" altLang="it-IT"/>
              <a:t>the </a:t>
            </a:r>
            <a:r>
              <a:rPr lang="it-IT" altLang="it-IT" err="1"/>
              <a:t>ToF</a:t>
            </a:r>
            <a:r>
              <a:rPr lang="it-IT" altLang="it-IT"/>
              <a:t> </a:t>
            </a:r>
            <a:r>
              <a:rPr lang="it-IT" altLang="it-IT" err="1"/>
              <a:t>nodes</a:t>
            </a:r>
            <a:r>
              <a:rPr lang="it-IT" altLang="it-IT"/>
              <a:t> of the </a:t>
            </a:r>
            <a:r>
              <a:rPr lang="it-IT" altLang="it-IT" err="1"/>
              <a:t>same</a:t>
            </a:r>
            <a:r>
              <a:rPr lang="it-IT" altLang="it-IT"/>
              <a:t> </a:t>
            </a:r>
            <a:r>
              <a:rPr lang="it-IT" altLang="it-IT" err="1"/>
              <a:t>plane</a:t>
            </a:r>
            <a:r>
              <a:rPr lang="it-IT" altLang="it-IT"/>
              <a:t> </a:t>
            </a:r>
            <a:r>
              <a:rPr lang="it-IT" altLang="it-IT" err="1"/>
              <a:t>belong</a:t>
            </a:r>
            <a:r>
              <a:rPr lang="it-IT" altLang="it-IT"/>
              <a:t> to the </a:t>
            </a:r>
            <a:r>
              <a:rPr lang="it-IT" altLang="it-IT" err="1"/>
              <a:t>same</a:t>
            </a:r>
            <a:r>
              <a:rPr lang="it-IT" altLang="it-IT"/>
              <a:t> AS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B439-3C3F-8901-CF29-4B236B635A0D}"/>
              </a:ext>
            </a:extLst>
          </p:cNvPr>
          <p:cNvGrpSpPr/>
          <p:nvPr/>
        </p:nvGrpSpPr>
        <p:grpSpPr>
          <a:xfrm>
            <a:off x="4292600" y="3330499"/>
            <a:ext cx="3667125" cy="2952903"/>
            <a:chOff x="4292600" y="3330499"/>
            <a:chExt cx="3667125" cy="2952903"/>
          </a:xfrm>
        </p:grpSpPr>
        <p:sp>
          <p:nvSpPr>
            <p:cNvPr id="212086" name="AutoShape 118">
              <a:extLst>
                <a:ext uri="{FF2B5EF4-FFF2-40B4-BE49-F238E27FC236}">
                  <a16:creationId xmlns:a16="http://schemas.microsoft.com/office/drawing/2014/main" id="{F5EB29AD-0873-C1A4-ADF2-F86F73E2E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76" name="AutoShape 8">
              <a:extLst>
                <a:ext uri="{FF2B5EF4-FFF2-40B4-BE49-F238E27FC236}">
                  <a16:creationId xmlns:a16="http://schemas.microsoft.com/office/drawing/2014/main" id="{6D2AF608-9008-FB6C-5120-48A4EB9F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7" name="AutoShape 9">
              <a:extLst>
                <a:ext uri="{FF2B5EF4-FFF2-40B4-BE49-F238E27FC236}">
                  <a16:creationId xmlns:a16="http://schemas.microsoft.com/office/drawing/2014/main" id="{1582B6F1-F50A-C060-8BD3-F23A65BF3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8" name="AutoShape 10">
              <a:extLst>
                <a:ext uri="{FF2B5EF4-FFF2-40B4-BE49-F238E27FC236}">
                  <a16:creationId xmlns:a16="http://schemas.microsoft.com/office/drawing/2014/main" id="{C5E1587E-D290-97FF-A177-AE1E20428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9" name="AutoShape 11">
              <a:extLst>
                <a:ext uri="{FF2B5EF4-FFF2-40B4-BE49-F238E27FC236}">
                  <a16:creationId xmlns:a16="http://schemas.microsoft.com/office/drawing/2014/main" id="{E26278FF-CF4B-6789-E0F2-220E0F9BA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82" name="AutoShape 14">
              <a:extLst>
                <a:ext uri="{FF2B5EF4-FFF2-40B4-BE49-F238E27FC236}">
                  <a16:creationId xmlns:a16="http://schemas.microsoft.com/office/drawing/2014/main" id="{C3E0D4E0-AAE8-6A1D-2189-7AEA194D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83" name="AutoShape 15">
              <a:extLst>
                <a:ext uri="{FF2B5EF4-FFF2-40B4-BE49-F238E27FC236}">
                  <a16:creationId xmlns:a16="http://schemas.microsoft.com/office/drawing/2014/main" id="{780CCAEA-ABE4-6608-5175-FFD71207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90" name="Oval 22">
              <a:extLst>
                <a:ext uri="{FF2B5EF4-FFF2-40B4-BE49-F238E27FC236}">
                  <a16:creationId xmlns:a16="http://schemas.microsoft.com/office/drawing/2014/main" id="{05F9F26B-E04F-AEF0-181C-D4F464DE0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24">
              <a:extLst>
                <a:ext uri="{FF2B5EF4-FFF2-40B4-BE49-F238E27FC236}">
                  <a16:creationId xmlns:a16="http://schemas.microsoft.com/office/drawing/2014/main" id="{EE795993-463A-0407-C5DB-61028B15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3" name="Oval 25">
              <a:extLst>
                <a:ext uri="{FF2B5EF4-FFF2-40B4-BE49-F238E27FC236}">
                  <a16:creationId xmlns:a16="http://schemas.microsoft.com/office/drawing/2014/main" id="{C35758EB-F786-DE0D-C904-CF4FD1448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4" name="Oval 26">
              <a:extLst>
                <a:ext uri="{FF2B5EF4-FFF2-40B4-BE49-F238E27FC236}">
                  <a16:creationId xmlns:a16="http://schemas.microsoft.com/office/drawing/2014/main" id="{16B91A2A-A5C3-6CFC-32FC-C880D7A07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8" name="AutoShape 30">
              <a:extLst>
                <a:ext uri="{FF2B5EF4-FFF2-40B4-BE49-F238E27FC236}">
                  <a16:creationId xmlns:a16="http://schemas.microsoft.com/office/drawing/2014/main" id="{6E047DE1-0462-7D16-248B-9933E42918D5}"/>
                </a:ext>
              </a:extLst>
            </p:cNvPr>
            <p:cNvCxnSpPr>
              <a:cxnSpLocks noChangeShapeType="1"/>
              <a:stCxn id="211990" idx="4"/>
              <a:endCxn id="211993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32">
              <a:extLst>
                <a:ext uri="{FF2B5EF4-FFF2-40B4-BE49-F238E27FC236}">
                  <a16:creationId xmlns:a16="http://schemas.microsoft.com/office/drawing/2014/main" id="{5B45DC2D-BC70-3330-512E-D699A033179A}"/>
                </a:ext>
              </a:extLst>
            </p:cNvPr>
            <p:cNvCxnSpPr>
              <a:cxnSpLocks noChangeShapeType="1"/>
              <a:stCxn id="211990" idx="4"/>
              <a:endCxn id="211992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33">
              <a:extLst>
                <a:ext uri="{FF2B5EF4-FFF2-40B4-BE49-F238E27FC236}">
                  <a16:creationId xmlns:a16="http://schemas.microsoft.com/office/drawing/2014/main" id="{5F6E87DA-9DFD-C6BA-90D1-36B87FF89EA7}"/>
                </a:ext>
              </a:extLst>
            </p:cNvPr>
            <p:cNvCxnSpPr>
              <a:cxnSpLocks noChangeShapeType="1"/>
              <a:stCxn id="211990" idx="4"/>
              <a:endCxn id="211994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6" name="Oval 38">
              <a:extLst>
                <a:ext uri="{FF2B5EF4-FFF2-40B4-BE49-F238E27FC236}">
                  <a16:creationId xmlns:a16="http://schemas.microsoft.com/office/drawing/2014/main" id="{D6A26C30-9C9C-5521-179A-F69E62B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08" name="AutoShape 40">
              <a:extLst>
                <a:ext uri="{FF2B5EF4-FFF2-40B4-BE49-F238E27FC236}">
                  <a16:creationId xmlns:a16="http://schemas.microsoft.com/office/drawing/2014/main" id="{6A9BA643-5DF2-E7A1-4209-39018DFD72D8}"/>
                </a:ext>
              </a:extLst>
            </p:cNvPr>
            <p:cNvCxnSpPr>
              <a:cxnSpLocks noChangeShapeType="1"/>
              <a:stCxn id="211990" idx="4"/>
              <a:endCxn id="212006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1" name="Oval 43">
              <a:extLst>
                <a:ext uri="{FF2B5EF4-FFF2-40B4-BE49-F238E27FC236}">
                  <a16:creationId xmlns:a16="http://schemas.microsoft.com/office/drawing/2014/main" id="{9DE8F28D-9CE9-6E11-9CCE-85583E1B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2" name="Oval 44">
              <a:extLst>
                <a:ext uri="{FF2B5EF4-FFF2-40B4-BE49-F238E27FC236}">
                  <a16:creationId xmlns:a16="http://schemas.microsoft.com/office/drawing/2014/main" id="{8368FEEB-BC2E-E3E1-46CA-A308353E5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3" name="Oval 45">
              <a:extLst>
                <a:ext uri="{FF2B5EF4-FFF2-40B4-BE49-F238E27FC236}">
                  <a16:creationId xmlns:a16="http://schemas.microsoft.com/office/drawing/2014/main" id="{9F755683-C95E-4544-CBAD-9C7219C6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7" name="Oval 49">
              <a:extLst>
                <a:ext uri="{FF2B5EF4-FFF2-40B4-BE49-F238E27FC236}">
                  <a16:creationId xmlns:a16="http://schemas.microsoft.com/office/drawing/2014/main" id="{F7A647D3-9D5F-CB43-E266-BD8D158ED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9" name="AutoShape 51">
              <a:extLst>
                <a:ext uri="{FF2B5EF4-FFF2-40B4-BE49-F238E27FC236}">
                  <a16:creationId xmlns:a16="http://schemas.microsoft.com/office/drawing/2014/main" id="{55D03833-E5B4-ED38-0E35-9F42961AC740}"/>
                </a:ext>
              </a:extLst>
            </p:cNvPr>
            <p:cNvCxnSpPr>
              <a:cxnSpLocks noChangeShapeType="1"/>
              <a:stCxn id="212011" idx="0"/>
              <a:endCxn id="212006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0" name="AutoShape 52">
              <a:extLst>
                <a:ext uri="{FF2B5EF4-FFF2-40B4-BE49-F238E27FC236}">
                  <a16:creationId xmlns:a16="http://schemas.microsoft.com/office/drawing/2014/main" id="{09DC0B8F-A2FB-8472-A6DE-9F79433D9513}"/>
                </a:ext>
              </a:extLst>
            </p:cNvPr>
            <p:cNvCxnSpPr>
              <a:cxnSpLocks noChangeShapeType="1"/>
              <a:stCxn id="212011" idx="0"/>
              <a:endCxn id="211992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1" name="AutoShape 53">
              <a:extLst>
                <a:ext uri="{FF2B5EF4-FFF2-40B4-BE49-F238E27FC236}">
                  <a16:creationId xmlns:a16="http://schemas.microsoft.com/office/drawing/2014/main" id="{60C44FAF-3903-78CE-4E6C-5E46C3672EDA}"/>
                </a:ext>
              </a:extLst>
            </p:cNvPr>
            <p:cNvCxnSpPr>
              <a:cxnSpLocks noChangeShapeType="1"/>
              <a:stCxn id="212017" idx="0"/>
              <a:endCxn id="212006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2" name="AutoShape 54">
              <a:extLst>
                <a:ext uri="{FF2B5EF4-FFF2-40B4-BE49-F238E27FC236}">
                  <a16:creationId xmlns:a16="http://schemas.microsoft.com/office/drawing/2014/main" id="{8A24BD4F-36A7-2E45-A42C-3384AE3E65E5}"/>
                </a:ext>
              </a:extLst>
            </p:cNvPr>
            <p:cNvCxnSpPr>
              <a:cxnSpLocks noChangeShapeType="1"/>
              <a:stCxn id="212017" idx="0"/>
              <a:endCxn id="211992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3" name="AutoShape 55">
              <a:extLst>
                <a:ext uri="{FF2B5EF4-FFF2-40B4-BE49-F238E27FC236}">
                  <a16:creationId xmlns:a16="http://schemas.microsoft.com/office/drawing/2014/main" id="{2B0E4F50-4ACA-8586-5E4A-D42D7B1C2680}"/>
                </a:ext>
              </a:extLst>
            </p:cNvPr>
            <p:cNvCxnSpPr>
              <a:cxnSpLocks noChangeShapeType="1"/>
              <a:stCxn id="212013" idx="0"/>
              <a:endCxn id="211993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4" name="AutoShape 56">
              <a:extLst>
                <a:ext uri="{FF2B5EF4-FFF2-40B4-BE49-F238E27FC236}">
                  <a16:creationId xmlns:a16="http://schemas.microsoft.com/office/drawing/2014/main" id="{5EAFE953-906A-A0EB-DEE7-297321FFE5F7}"/>
                </a:ext>
              </a:extLst>
            </p:cNvPr>
            <p:cNvCxnSpPr>
              <a:cxnSpLocks noChangeShapeType="1"/>
              <a:stCxn id="212013" idx="0"/>
              <a:endCxn id="211994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5" name="AutoShape 57">
              <a:extLst>
                <a:ext uri="{FF2B5EF4-FFF2-40B4-BE49-F238E27FC236}">
                  <a16:creationId xmlns:a16="http://schemas.microsoft.com/office/drawing/2014/main" id="{DC72A6C0-54F1-080E-232C-1C2350AD6E5D}"/>
                </a:ext>
              </a:extLst>
            </p:cNvPr>
            <p:cNvCxnSpPr>
              <a:cxnSpLocks noChangeShapeType="1"/>
              <a:stCxn id="212012" idx="0"/>
              <a:endCxn id="211993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6" name="AutoShape 58">
              <a:extLst>
                <a:ext uri="{FF2B5EF4-FFF2-40B4-BE49-F238E27FC236}">
                  <a16:creationId xmlns:a16="http://schemas.microsoft.com/office/drawing/2014/main" id="{DB1E2795-F114-BEF8-387D-B533AC6ACB77}"/>
                </a:ext>
              </a:extLst>
            </p:cNvPr>
            <p:cNvCxnSpPr>
              <a:cxnSpLocks noChangeShapeType="1"/>
              <a:stCxn id="212012" idx="0"/>
              <a:endCxn id="211994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39" name="Line 71">
              <a:extLst>
                <a:ext uri="{FF2B5EF4-FFF2-40B4-BE49-F238E27FC236}">
                  <a16:creationId xmlns:a16="http://schemas.microsoft.com/office/drawing/2014/main" id="{38837675-391E-C80D-F0B6-D3334AB82B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0" name="Line 72">
              <a:extLst>
                <a:ext uri="{FF2B5EF4-FFF2-40B4-BE49-F238E27FC236}">
                  <a16:creationId xmlns:a16="http://schemas.microsoft.com/office/drawing/2014/main" id="{83B4ED8B-C391-E449-9566-0440729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1" name="Line 73">
              <a:extLst>
                <a:ext uri="{FF2B5EF4-FFF2-40B4-BE49-F238E27FC236}">
                  <a16:creationId xmlns:a16="http://schemas.microsoft.com/office/drawing/2014/main" id="{BA633EA2-F0CD-E313-213D-A3CD4A571E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2" name="Line 74">
              <a:extLst>
                <a:ext uri="{FF2B5EF4-FFF2-40B4-BE49-F238E27FC236}">
                  <a16:creationId xmlns:a16="http://schemas.microsoft.com/office/drawing/2014/main" id="{C9E8446C-763B-FFCC-7539-241841DC4E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3" name="Line 75">
              <a:extLst>
                <a:ext uri="{FF2B5EF4-FFF2-40B4-BE49-F238E27FC236}">
                  <a16:creationId xmlns:a16="http://schemas.microsoft.com/office/drawing/2014/main" id="{9FFE48F0-D362-C623-1974-DFF8CFAB65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4" name="Line 76">
              <a:extLst>
                <a:ext uri="{FF2B5EF4-FFF2-40B4-BE49-F238E27FC236}">
                  <a16:creationId xmlns:a16="http://schemas.microsoft.com/office/drawing/2014/main" id="{BFCCC9EB-8733-289C-C2EA-A417BCC787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5" name="Line 77">
              <a:extLst>
                <a:ext uri="{FF2B5EF4-FFF2-40B4-BE49-F238E27FC236}">
                  <a16:creationId xmlns:a16="http://schemas.microsoft.com/office/drawing/2014/main" id="{462A0DF7-9449-49EF-773C-E3E0B953F2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6" name="Line 78">
              <a:extLst>
                <a:ext uri="{FF2B5EF4-FFF2-40B4-BE49-F238E27FC236}">
                  <a16:creationId xmlns:a16="http://schemas.microsoft.com/office/drawing/2014/main" id="{65FC7361-0503-3CE9-7963-321A6B277D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59" name="Oval 91">
              <a:extLst>
                <a:ext uri="{FF2B5EF4-FFF2-40B4-BE49-F238E27FC236}">
                  <a16:creationId xmlns:a16="http://schemas.microsoft.com/office/drawing/2014/main" id="{7E4A44F5-C331-8F81-3072-55500B582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61" name="AutoShape 93">
              <a:extLst>
                <a:ext uri="{FF2B5EF4-FFF2-40B4-BE49-F238E27FC236}">
                  <a16:creationId xmlns:a16="http://schemas.microsoft.com/office/drawing/2014/main" id="{3D6A79CA-CE9F-B6A7-9823-17B0938FC6D0}"/>
                </a:ext>
              </a:extLst>
            </p:cNvPr>
            <p:cNvCxnSpPr>
              <a:cxnSpLocks noChangeShapeType="1"/>
              <a:stCxn id="212059" idx="4"/>
              <a:endCxn id="211993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2" name="AutoShape 94">
              <a:extLst>
                <a:ext uri="{FF2B5EF4-FFF2-40B4-BE49-F238E27FC236}">
                  <a16:creationId xmlns:a16="http://schemas.microsoft.com/office/drawing/2014/main" id="{2B8A4078-F89E-0D21-8F07-D9773F10E2D6}"/>
                </a:ext>
              </a:extLst>
            </p:cNvPr>
            <p:cNvCxnSpPr>
              <a:cxnSpLocks noChangeShapeType="1"/>
              <a:stCxn id="212059" idx="4"/>
              <a:endCxn id="211992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3" name="AutoShape 95">
              <a:extLst>
                <a:ext uri="{FF2B5EF4-FFF2-40B4-BE49-F238E27FC236}">
                  <a16:creationId xmlns:a16="http://schemas.microsoft.com/office/drawing/2014/main" id="{1B3A9C9A-51D3-C16A-E74D-B24DEF94B059}"/>
                </a:ext>
              </a:extLst>
            </p:cNvPr>
            <p:cNvCxnSpPr>
              <a:cxnSpLocks noChangeShapeType="1"/>
              <a:stCxn id="212059" idx="4"/>
              <a:endCxn id="211994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70" name="AutoShape 102">
              <a:extLst>
                <a:ext uri="{FF2B5EF4-FFF2-40B4-BE49-F238E27FC236}">
                  <a16:creationId xmlns:a16="http://schemas.microsoft.com/office/drawing/2014/main" id="{ED673625-DA72-4C1B-7DCA-8D47CBE4C238}"/>
                </a:ext>
              </a:extLst>
            </p:cNvPr>
            <p:cNvCxnSpPr>
              <a:cxnSpLocks noChangeShapeType="1"/>
              <a:stCxn id="212059" idx="4"/>
              <a:endCxn id="212006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16A58C1-10EF-A1B3-FAE3-65EC43434D8C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C2A6AA1E-E3C5-DC86-475C-EC0583DF30FA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3204FD70-B1DE-EAD6-316D-6FE68BE1728B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EBAE9D-6EB7-EF96-E01F-9FDAA02D8FF2}"/>
              </a:ext>
            </a:extLst>
          </p:cNvPr>
          <p:cNvSpPr txBox="1"/>
          <p:nvPr/>
        </p:nvSpPr>
        <p:spPr>
          <a:xfrm>
            <a:off x="9121515" y="4054839"/>
            <a:ext cx="26894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>
                <a:solidFill>
                  <a:srgbClr val="FF0000"/>
                </a:solidFill>
              </a:rPr>
              <a:t>BEWARE:</a:t>
            </a:r>
            <a:r>
              <a:rPr lang="en-GB" sz="2800">
                <a:solidFill>
                  <a:srgbClr val="FF0000"/>
                </a:solidFill>
              </a:rPr>
              <a:t> </a:t>
            </a:r>
            <a:r>
              <a:rPr lang="en-GB"/>
              <a:t>there are NO iBGP </a:t>
            </a:r>
            <a:r>
              <a:rPr lang="en-GB" err="1"/>
              <a:t>peerings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80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5">
            <a:extLst>
              <a:ext uri="{FF2B5EF4-FFF2-40B4-BE49-F238E27FC236}">
                <a16:creationId xmlns:a16="http://schemas.microsoft.com/office/drawing/2014/main" id="{9607FBA4-091F-E186-7A4D-91533E82A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907" y="2152551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47D1EF03-FC47-42EC-41FC-D2603D111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656" y="2154970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accent1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CBE6F69B-28D4-EE06-8D85-B0A93DA1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6374" y="430632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732E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B534D703-EA1E-B216-AA4F-831EC33B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310" y="42953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A7DD9233-15D1-57E5-E8E1-1A0B123F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623" y="4272360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CC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E76295C5-1240-744C-5E17-9F67C1B9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528" y="428748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F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7DEB28DD-5307-526F-74B2-97B5E678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061" y="4275227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accent4">
              <a:lumMod val="65000"/>
              <a:lumOff val="35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D8E1EF61-8787-C520-1E9A-54EFE7604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158" y="4285994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A33264AE-11B6-D71C-A24E-7BC1BD9B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292652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FC088712-BE25-281A-2897-B67BAE856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765" y="429695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6633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2DFC5D69-703B-28DE-1B33-4881E3BC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942" y="350125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CC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841BEB0E-6917-1D4B-B034-BF280E456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739" y="350048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CC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30A740E0-0D36-0840-A8F4-0D49F9DC2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711" y="3492283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716B94F3-3231-C12B-7C95-E60DFA772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668" y="3496629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ASes</a:t>
            </a:r>
            <a:r>
              <a:rPr lang="it-IT" altLang="it-IT"/>
              <a:t> </a:t>
            </a:r>
            <a:r>
              <a:rPr lang="it-IT" altLang="it-IT" err="1"/>
              <a:t>scheme</a:t>
            </a:r>
            <a:r>
              <a:rPr lang="it-IT" altLang="it-IT"/>
              <a:t> of </a:t>
            </a:r>
            <a:r>
              <a:rPr lang="it-IT" altLang="it-IT" err="1"/>
              <a:t>choice</a:t>
            </a:r>
            <a:r>
              <a:rPr lang="it-IT" altLang="it-IT"/>
              <a:t> – multi-</a:t>
            </a:r>
            <a:r>
              <a:rPr lang="it-IT" altLang="it-IT" err="1"/>
              <a:t>plane</a:t>
            </a:r>
            <a:endParaRPr lang="en-IT"/>
          </a:p>
        </p:txBody>
      </p:sp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321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257249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2572458"/>
            <a:ext cx="3219984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257249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257249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369591" y="2572458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879000" y="2572458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2572490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369591" y="2572458"/>
            <a:ext cx="1523060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026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257249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257249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257249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2572458"/>
            <a:ext cx="2474689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879000" y="2572458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624296" y="2572458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624296" y="2572458"/>
            <a:ext cx="2268355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257249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507180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3439327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3439327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3437756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3437756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278563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2212420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733437" y="221215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91809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B81D83-DF45-9969-C740-D87FAB8B2916}"/>
              </a:ext>
            </a:extLst>
          </p:cNvPr>
          <p:cNvGrpSpPr/>
          <p:nvPr/>
        </p:nvGrpSpPr>
        <p:grpSpPr>
          <a:xfrm>
            <a:off x="6705600" y="3276600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9A4F383F-15BC-378E-EB24-DFD0B306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9" name="AutoShape 8">
              <a:extLst>
                <a:ext uri="{FF2B5EF4-FFF2-40B4-BE49-F238E27FC236}">
                  <a16:creationId xmlns:a16="http://schemas.microsoft.com/office/drawing/2014/main" id="{BEC77305-4AB6-A27B-353B-373589B2E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2" name="AutoShape 9">
              <a:extLst>
                <a:ext uri="{FF2B5EF4-FFF2-40B4-BE49-F238E27FC236}">
                  <a16:creationId xmlns:a16="http://schemas.microsoft.com/office/drawing/2014/main" id="{2B2F7BA9-0A54-CEEC-5AFD-008475318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3" name="AutoShape 10">
              <a:extLst>
                <a:ext uri="{FF2B5EF4-FFF2-40B4-BE49-F238E27FC236}">
                  <a16:creationId xmlns:a16="http://schemas.microsoft.com/office/drawing/2014/main" id="{79000864-38E0-F0DA-C23E-83F5CF360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4" name="AutoShape 11">
              <a:extLst>
                <a:ext uri="{FF2B5EF4-FFF2-40B4-BE49-F238E27FC236}">
                  <a16:creationId xmlns:a16="http://schemas.microsoft.com/office/drawing/2014/main" id="{AD82BE19-7B5E-B840-660C-1B5A74CC1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14">
              <a:extLst>
                <a:ext uri="{FF2B5EF4-FFF2-40B4-BE49-F238E27FC236}">
                  <a16:creationId xmlns:a16="http://schemas.microsoft.com/office/drawing/2014/main" id="{24875446-F1F2-90B5-DD6D-B9C3D0968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15">
              <a:extLst>
                <a:ext uri="{FF2B5EF4-FFF2-40B4-BE49-F238E27FC236}">
                  <a16:creationId xmlns:a16="http://schemas.microsoft.com/office/drawing/2014/main" id="{77E38297-6637-0A10-1E6B-9DD8EC4C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Oval 22">
              <a:extLst>
                <a:ext uri="{FF2B5EF4-FFF2-40B4-BE49-F238E27FC236}">
                  <a16:creationId xmlns:a16="http://schemas.microsoft.com/office/drawing/2014/main" id="{206BA35C-4723-4C09-7E67-D167F7713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8127CD81-974E-052F-A2F2-7CB603425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1BF95474-0886-D390-B513-27E3614AF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C25C59E7-3857-40D6-46F9-15D9D919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61" name="AutoShape 30">
              <a:extLst>
                <a:ext uri="{FF2B5EF4-FFF2-40B4-BE49-F238E27FC236}">
                  <a16:creationId xmlns:a16="http://schemas.microsoft.com/office/drawing/2014/main" id="{4DCD24C8-9F22-CD91-B182-3A70E755ECF1}"/>
                </a:ext>
              </a:extLst>
            </p:cNvPr>
            <p:cNvCxnSpPr>
              <a:cxnSpLocks noChangeShapeType="1"/>
              <a:stCxn id="57" idx="4"/>
              <a:endCxn id="59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32">
              <a:extLst>
                <a:ext uri="{FF2B5EF4-FFF2-40B4-BE49-F238E27FC236}">
                  <a16:creationId xmlns:a16="http://schemas.microsoft.com/office/drawing/2014/main" id="{08E52BA1-F386-D0C7-334B-9100A8BFC0D4}"/>
                </a:ext>
              </a:extLst>
            </p:cNvPr>
            <p:cNvCxnSpPr>
              <a:cxnSpLocks noChangeShapeType="1"/>
              <a:stCxn id="57" idx="4"/>
              <a:endCxn id="58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33">
              <a:extLst>
                <a:ext uri="{FF2B5EF4-FFF2-40B4-BE49-F238E27FC236}">
                  <a16:creationId xmlns:a16="http://schemas.microsoft.com/office/drawing/2014/main" id="{C03E66B0-166F-C8B5-DD14-262BCE0B65CA}"/>
                </a:ext>
              </a:extLst>
            </p:cNvPr>
            <p:cNvCxnSpPr>
              <a:cxnSpLocks noChangeShapeType="1"/>
              <a:stCxn id="57" idx="4"/>
              <a:endCxn id="60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68" name="Oval 38">
              <a:extLst>
                <a:ext uri="{FF2B5EF4-FFF2-40B4-BE49-F238E27FC236}">
                  <a16:creationId xmlns:a16="http://schemas.microsoft.com/office/drawing/2014/main" id="{EDC245C3-7D31-7FD3-5EED-AD03B840A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69" name="AutoShape 40">
              <a:extLst>
                <a:ext uri="{FF2B5EF4-FFF2-40B4-BE49-F238E27FC236}">
                  <a16:creationId xmlns:a16="http://schemas.microsoft.com/office/drawing/2014/main" id="{6FCF88F3-CD35-0EBF-96AB-B20B75A21F1B}"/>
                </a:ext>
              </a:extLst>
            </p:cNvPr>
            <p:cNvCxnSpPr>
              <a:cxnSpLocks noChangeShapeType="1"/>
              <a:stCxn id="57" idx="4"/>
              <a:endCxn id="237568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72" name="Oval 43">
              <a:extLst>
                <a:ext uri="{FF2B5EF4-FFF2-40B4-BE49-F238E27FC236}">
                  <a16:creationId xmlns:a16="http://schemas.microsoft.com/office/drawing/2014/main" id="{0598A738-DDB4-E109-137F-506443D29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3" name="Oval 44">
              <a:extLst>
                <a:ext uri="{FF2B5EF4-FFF2-40B4-BE49-F238E27FC236}">
                  <a16:creationId xmlns:a16="http://schemas.microsoft.com/office/drawing/2014/main" id="{85FC0CBA-534D-F519-033A-447AB6DE6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4" name="Oval 45">
              <a:extLst>
                <a:ext uri="{FF2B5EF4-FFF2-40B4-BE49-F238E27FC236}">
                  <a16:creationId xmlns:a16="http://schemas.microsoft.com/office/drawing/2014/main" id="{D4FA464E-824C-10CB-9F4A-CA54D1415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5" name="Oval 49">
              <a:extLst>
                <a:ext uri="{FF2B5EF4-FFF2-40B4-BE49-F238E27FC236}">
                  <a16:creationId xmlns:a16="http://schemas.microsoft.com/office/drawing/2014/main" id="{9020A48C-2BA5-B626-7C07-E3AB5D530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76" name="AutoShape 51">
              <a:extLst>
                <a:ext uri="{FF2B5EF4-FFF2-40B4-BE49-F238E27FC236}">
                  <a16:creationId xmlns:a16="http://schemas.microsoft.com/office/drawing/2014/main" id="{26993F0D-1CC3-8F7A-A810-0538CCC0406E}"/>
                </a:ext>
              </a:extLst>
            </p:cNvPr>
            <p:cNvCxnSpPr>
              <a:cxnSpLocks noChangeShapeType="1"/>
              <a:stCxn id="237572" idx="0"/>
              <a:endCxn id="237568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7" name="AutoShape 52">
              <a:extLst>
                <a:ext uri="{FF2B5EF4-FFF2-40B4-BE49-F238E27FC236}">
                  <a16:creationId xmlns:a16="http://schemas.microsoft.com/office/drawing/2014/main" id="{AFC69B63-3BBB-C4D8-7E18-4EE88CBDB07B}"/>
                </a:ext>
              </a:extLst>
            </p:cNvPr>
            <p:cNvCxnSpPr>
              <a:cxnSpLocks noChangeShapeType="1"/>
              <a:stCxn id="237572" idx="0"/>
              <a:endCxn id="58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8" name="AutoShape 53">
              <a:extLst>
                <a:ext uri="{FF2B5EF4-FFF2-40B4-BE49-F238E27FC236}">
                  <a16:creationId xmlns:a16="http://schemas.microsoft.com/office/drawing/2014/main" id="{C8F9645F-86BD-24CB-033E-86F92E41D7A4}"/>
                </a:ext>
              </a:extLst>
            </p:cNvPr>
            <p:cNvCxnSpPr>
              <a:cxnSpLocks noChangeShapeType="1"/>
              <a:stCxn id="237575" idx="0"/>
              <a:endCxn id="237568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9" name="AutoShape 54">
              <a:extLst>
                <a:ext uri="{FF2B5EF4-FFF2-40B4-BE49-F238E27FC236}">
                  <a16:creationId xmlns:a16="http://schemas.microsoft.com/office/drawing/2014/main" id="{F387E6F5-8DB6-ADF1-B7E3-DDB6C0831285}"/>
                </a:ext>
              </a:extLst>
            </p:cNvPr>
            <p:cNvCxnSpPr>
              <a:cxnSpLocks noChangeShapeType="1"/>
              <a:stCxn id="237575" idx="0"/>
              <a:endCxn id="58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0" name="AutoShape 55">
              <a:extLst>
                <a:ext uri="{FF2B5EF4-FFF2-40B4-BE49-F238E27FC236}">
                  <a16:creationId xmlns:a16="http://schemas.microsoft.com/office/drawing/2014/main" id="{13B9E358-3BEE-0339-B7AC-1B8B1BA9A3BE}"/>
                </a:ext>
              </a:extLst>
            </p:cNvPr>
            <p:cNvCxnSpPr>
              <a:cxnSpLocks noChangeShapeType="1"/>
              <a:stCxn id="237574" idx="0"/>
              <a:endCxn id="59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1" name="AutoShape 56">
              <a:extLst>
                <a:ext uri="{FF2B5EF4-FFF2-40B4-BE49-F238E27FC236}">
                  <a16:creationId xmlns:a16="http://schemas.microsoft.com/office/drawing/2014/main" id="{2259ED5E-ED15-39F9-A67B-AE52360AAB01}"/>
                </a:ext>
              </a:extLst>
            </p:cNvPr>
            <p:cNvCxnSpPr>
              <a:cxnSpLocks noChangeShapeType="1"/>
              <a:stCxn id="237574" idx="0"/>
              <a:endCxn id="60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2" name="AutoShape 57">
              <a:extLst>
                <a:ext uri="{FF2B5EF4-FFF2-40B4-BE49-F238E27FC236}">
                  <a16:creationId xmlns:a16="http://schemas.microsoft.com/office/drawing/2014/main" id="{6FC642CC-12F9-E625-0DD2-959565B1C85D}"/>
                </a:ext>
              </a:extLst>
            </p:cNvPr>
            <p:cNvCxnSpPr>
              <a:cxnSpLocks noChangeShapeType="1"/>
              <a:stCxn id="237573" idx="0"/>
              <a:endCxn id="59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3" name="AutoShape 58">
              <a:extLst>
                <a:ext uri="{FF2B5EF4-FFF2-40B4-BE49-F238E27FC236}">
                  <a16:creationId xmlns:a16="http://schemas.microsoft.com/office/drawing/2014/main" id="{2D6415DA-1C25-3296-56D6-D39B77466451}"/>
                </a:ext>
              </a:extLst>
            </p:cNvPr>
            <p:cNvCxnSpPr>
              <a:cxnSpLocks noChangeShapeType="1"/>
              <a:stCxn id="237573" idx="0"/>
              <a:endCxn id="60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84" name="Line 71">
              <a:extLst>
                <a:ext uri="{FF2B5EF4-FFF2-40B4-BE49-F238E27FC236}">
                  <a16:creationId xmlns:a16="http://schemas.microsoft.com/office/drawing/2014/main" id="{D13D378D-FFEE-2C15-AE0B-5B2804528D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5" name="Line 72">
              <a:extLst>
                <a:ext uri="{FF2B5EF4-FFF2-40B4-BE49-F238E27FC236}">
                  <a16:creationId xmlns:a16="http://schemas.microsoft.com/office/drawing/2014/main" id="{CA8F5FA3-80A1-2A1B-4E08-8FD20899EA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6" name="Line 73">
              <a:extLst>
                <a:ext uri="{FF2B5EF4-FFF2-40B4-BE49-F238E27FC236}">
                  <a16:creationId xmlns:a16="http://schemas.microsoft.com/office/drawing/2014/main" id="{D5AA5CB7-AB8A-70AE-37FA-92E1A31716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7" name="Line 74">
              <a:extLst>
                <a:ext uri="{FF2B5EF4-FFF2-40B4-BE49-F238E27FC236}">
                  <a16:creationId xmlns:a16="http://schemas.microsoft.com/office/drawing/2014/main" id="{57094312-784D-0FBC-F7BB-7570232FC5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8" name="Line 75">
              <a:extLst>
                <a:ext uri="{FF2B5EF4-FFF2-40B4-BE49-F238E27FC236}">
                  <a16:creationId xmlns:a16="http://schemas.microsoft.com/office/drawing/2014/main" id="{E0C46F8F-FB7B-AC2F-8660-14731B42EA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9" name="Line 76">
              <a:extLst>
                <a:ext uri="{FF2B5EF4-FFF2-40B4-BE49-F238E27FC236}">
                  <a16:creationId xmlns:a16="http://schemas.microsoft.com/office/drawing/2014/main" id="{F3FADB56-A332-1650-F72F-C9928BC240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0" name="Line 77">
              <a:extLst>
                <a:ext uri="{FF2B5EF4-FFF2-40B4-BE49-F238E27FC236}">
                  <a16:creationId xmlns:a16="http://schemas.microsoft.com/office/drawing/2014/main" id="{9F438B53-5897-03AC-BED7-7F96B9F255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1" name="Line 78">
              <a:extLst>
                <a:ext uri="{FF2B5EF4-FFF2-40B4-BE49-F238E27FC236}">
                  <a16:creationId xmlns:a16="http://schemas.microsoft.com/office/drawing/2014/main" id="{8D1ABA7C-0839-63EF-FE45-BDE82859D1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2" name="Oval 91">
              <a:extLst>
                <a:ext uri="{FF2B5EF4-FFF2-40B4-BE49-F238E27FC236}">
                  <a16:creationId xmlns:a16="http://schemas.microsoft.com/office/drawing/2014/main" id="{985AB64C-0DFB-65CC-DB15-2B860E4B4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93" name="AutoShape 93">
              <a:extLst>
                <a:ext uri="{FF2B5EF4-FFF2-40B4-BE49-F238E27FC236}">
                  <a16:creationId xmlns:a16="http://schemas.microsoft.com/office/drawing/2014/main" id="{93A20E69-4994-740E-2459-6AD899FB2DFF}"/>
                </a:ext>
              </a:extLst>
            </p:cNvPr>
            <p:cNvCxnSpPr>
              <a:cxnSpLocks noChangeShapeType="1"/>
              <a:stCxn id="237592" idx="4"/>
              <a:endCxn id="59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4" name="AutoShape 94">
              <a:extLst>
                <a:ext uri="{FF2B5EF4-FFF2-40B4-BE49-F238E27FC236}">
                  <a16:creationId xmlns:a16="http://schemas.microsoft.com/office/drawing/2014/main" id="{902696C2-4213-C719-0940-3225B98A8B1F}"/>
                </a:ext>
              </a:extLst>
            </p:cNvPr>
            <p:cNvCxnSpPr>
              <a:cxnSpLocks noChangeShapeType="1"/>
              <a:stCxn id="237592" idx="4"/>
              <a:endCxn id="58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5" name="AutoShape 95">
              <a:extLst>
                <a:ext uri="{FF2B5EF4-FFF2-40B4-BE49-F238E27FC236}">
                  <a16:creationId xmlns:a16="http://schemas.microsoft.com/office/drawing/2014/main" id="{B221638B-0F19-1391-683C-181C739FF412}"/>
                </a:ext>
              </a:extLst>
            </p:cNvPr>
            <p:cNvCxnSpPr>
              <a:cxnSpLocks noChangeShapeType="1"/>
              <a:stCxn id="237592" idx="4"/>
              <a:endCxn id="60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6" name="AutoShape 102">
              <a:extLst>
                <a:ext uri="{FF2B5EF4-FFF2-40B4-BE49-F238E27FC236}">
                  <a16:creationId xmlns:a16="http://schemas.microsoft.com/office/drawing/2014/main" id="{1D25D278-9A87-E139-12B3-BCAFDD57AD36}"/>
                </a:ext>
              </a:extLst>
            </p:cNvPr>
            <p:cNvCxnSpPr>
              <a:cxnSpLocks noChangeShapeType="1"/>
              <a:stCxn id="237592" idx="4"/>
              <a:endCxn id="237568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97" name="Rectangle: Rounded Corners 1">
              <a:extLst>
                <a:ext uri="{FF2B5EF4-FFF2-40B4-BE49-F238E27FC236}">
                  <a16:creationId xmlns:a16="http://schemas.microsoft.com/office/drawing/2014/main" id="{71266C9B-9835-AABE-2931-583C88EC5237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8" name="Rectangle: Rounded Corners 108">
              <a:extLst>
                <a:ext uri="{FF2B5EF4-FFF2-40B4-BE49-F238E27FC236}">
                  <a16:creationId xmlns:a16="http://schemas.microsoft.com/office/drawing/2014/main" id="{16EBFE01-1C35-7E76-FD76-08EE279564C5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9" name="Rectangle: Rounded Corners 112">
              <a:extLst>
                <a:ext uri="{FF2B5EF4-FFF2-40B4-BE49-F238E27FC236}">
                  <a16:creationId xmlns:a16="http://schemas.microsoft.com/office/drawing/2014/main" id="{E326FE27-5FD0-F58F-AF28-AC1CA6D32EF6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multiple </a:t>
            </a:r>
            <a:r>
              <a:rPr lang="it-IT" altLang="it-IT" err="1"/>
              <a:t>paths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Leaves</a:t>
            </a:r>
            <a:endParaRPr lang="en-US" altLang="it-IT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it-IT" altLang="it-IT"/>
              <a:t>the </a:t>
            </a:r>
            <a:r>
              <a:rPr lang="it-IT" altLang="it-IT" err="1"/>
              <a:t>adopted</a:t>
            </a:r>
            <a:r>
              <a:rPr lang="it-IT" altLang="it-IT"/>
              <a:t> AS </a:t>
            </a:r>
            <a:r>
              <a:rPr lang="it-IT" altLang="it-IT" err="1"/>
              <a:t>scheme</a:t>
            </a:r>
            <a:r>
              <a:rPr lang="it-IT" altLang="it-IT"/>
              <a:t> </a:t>
            </a:r>
            <a:r>
              <a:rPr lang="it-IT" altLang="it-IT" err="1"/>
              <a:t>allows</a:t>
            </a:r>
            <a:r>
              <a:rPr lang="it-IT" altLang="it-IT"/>
              <a:t> for multiple </a:t>
            </a:r>
            <a:r>
              <a:rPr lang="it-IT" altLang="it-IT" err="1"/>
              <a:t>paths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</a:t>
            </a:r>
            <a:r>
              <a:rPr lang="it-IT" altLang="it-IT" err="1"/>
              <a:t>pairs</a:t>
            </a:r>
            <a:r>
              <a:rPr lang="it-IT" altLang="it-IT"/>
              <a:t> of Leaves</a:t>
            </a:r>
          </a:p>
          <a:p>
            <a:pPr lvl="1">
              <a:lnSpc>
                <a:spcPct val="80000"/>
              </a:lnSpc>
            </a:pPr>
            <a:r>
              <a:rPr lang="it-IT" altLang="it-IT"/>
              <a:t>in a FT(K=2,R=2) </a:t>
            </a:r>
            <a:r>
              <a:rPr lang="it-IT" altLang="it-IT" err="1"/>
              <a:t>only</a:t>
            </a:r>
            <a:r>
              <a:rPr lang="it-IT" altLang="it-IT"/>
              <a:t> </a:t>
            </a:r>
            <a:r>
              <a:rPr lang="it-IT" altLang="it-IT" err="1"/>
              <a:t>two</a:t>
            </a:r>
            <a:r>
              <a:rPr lang="it-IT" altLang="it-IT"/>
              <a:t> </a:t>
            </a:r>
            <a:r>
              <a:rPr lang="it-IT" altLang="it-IT" err="1"/>
              <a:t>paths</a:t>
            </a:r>
            <a:r>
              <a:rPr lang="it-IT" altLang="it-IT"/>
              <a:t> are </a:t>
            </a:r>
            <a:r>
              <a:rPr lang="it-IT" altLang="it-IT" err="1"/>
              <a:t>possible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</a:t>
            </a:r>
            <a:r>
              <a:rPr lang="it-IT" altLang="it-IT" err="1"/>
              <a:t>two</a:t>
            </a:r>
            <a:r>
              <a:rPr lang="it-IT" altLang="it-IT"/>
              <a:t> Leaves of the </a:t>
            </a:r>
            <a:r>
              <a:rPr lang="it-IT" altLang="it-IT" err="1"/>
              <a:t>same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endParaRPr lang="it-IT" altLang="it-IT"/>
          </a:p>
          <a:p>
            <a:pPr lvl="2">
              <a:lnSpc>
                <a:spcPct val="80000"/>
              </a:lnSpc>
            </a:pPr>
            <a:r>
              <a:rPr lang="it-IT" altLang="it-IT" err="1"/>
              <a:t>they</a:t>
            </a:r>
            <a:r>
              <a:rPr lang="it-IT" altLang="it-IT"/>
              <a:t> </a:t>
            </a:r>
            <a:r>
              <a:rPr lang="it-IT" altLang="it-IT" err="1"/>
              <a:t>don’t</a:t>
            </a:r>
            <a:r>
              <a:rPr lang="it-IT" altLang="it-IT"/>
              <a:t> </a:t>
            </a:r>
            <a:r>
              <a:rPr lang="it-IT" altLang="it-IT" err="1"/>
              <a:t>leave</a:t>
            </a:r>
            <a:r>
              <a:rPr lang="it-IT" altLang="it-IT"/>
              <a:t> the </a:t>
            </a:r>
            <a:r>
              <a:rPr lang="it-IT" altLang="it-IT" err="1"/>
              <a:t>PoD</a:t>
            </a:r>
            <a:endParaRPr lang="it-IT" altLang="it-IT"/>
          </a:p>
          <a:p>
            <a:pPr lvl="1">
              <a:lnSpc>
                <a:spcPct val="80000"/>
              </a:lnSpc>
            </a:pPr>
            <a:endParaRPr lang="it-IT" altLang="it-IT" sz="24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0975424-5B11-3C30-EC2E-021987B971A2}"/>
              </a:ext>
            </a:extLst>
          </p:cNvPr>
          <p:cNvSpPr/>
          <p:nvPr/>
        </p:nvSpPr>
        <p:spPr>
          <a:xfrm>
            <a:off x="7055796" y="4941652"/>
            <a:ext cx="980127" cy="906852"/>
          </a:xfrm>
          <a:custGeom>
            <a:avLst/>
            <a:gdLst>
              <a:gd name="connsiteX0" fmla="*/ 6485 w 1070042"/>
              <a:gd name="connsiteY0" fmla="*/ 901430 h 907915"/>
              <a:gd name="connsiteX1" fmla="*/ 0 w 1070042"/>
              <a:gd name="connsiteY1" fmla="*/ 0 h 907915"/>
              <a:gd name="connsiteX2" fmla="*/ 1070042 w 1070042"/>
              <a:gd name="connsiteY2" fmla="*/ 907915 h 907915"/>
              <a:gd name="connsiteX3" fmla="*/ 1063557 w 1070042"/>
              <a:gd name="connsiteY3" fmla="*/ 901430 h 90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42" h="907915">
                <a:moveTo>
                  <a:pt x="6485" y="901430"/>
                </a:moveTo>
                <a:cubicBezTo>
                  <a:pt x="4323" y="600953"/>
                  <a:pt x="2162" y="300477"/>
                  <a:pt x="0" y="0"/>
                </a:cubicBezTo>
                <a:lnTo>
                  <a:pt x="1070042" y="907915"/>
                </a:lnTo>
                <a:lnTo>
                  <a:pt x="1063557" y="901430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CD5C8B4-4FDD-9EB0-8D9C-D8D2E3E85440}"/>
              </a:ext>
            </a:extLst>
          </p:cNvPr>
          <p:cNvSpPr/>
          <p:nvPr/>
        </p:nvSpPr>
        <p:spPr>
          <a:xfrm>
            <a:off x="7088221" y="4993532"/>
            <a:ext cx="985736" cy="843064"/>
          </a:xfrm>
          <a:custGeom>
            <a:avLst/>
            <a:gdLst>
              <a:gd name="connsiteX0" fmla="*/ 0 w 985736"/>
              <a:gd name="connsiteY0" fmla="*/ 830094 h 843064"/>
              <a:gd name="connsiteX1" fmla="*/ 959796 w 985736"/>
              <a:gd name="connsiteY1" fmla="*/ 0 h 843064"/>
              <a:gd name="connsiteX2" fmla="*/ 985736 w 985736"/>
              <a:gd name="connsiteY2" fmla="*/ 843064 h 84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736" h="843064">
                <a:moveTo>
                  <a:pt x="0" y="830094"/>
                </a:moveTo>
                <a:lnTo>
                  <a:pt x="959796" y="0"/>
                </a:lnTo>
                <a:lnTo>
                  <a:pt x="985736" y="84306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0E29F5-DAF1-2D57-1FB6-D4EC4FEBF5AD}"/>
              </a:ext>
            </a:extLst>
          </p:cNvPr>
          <p:cNvGrpSpPr/>
          <p:nvPr/>
        </p:nvGrpSpPr>
        <p:grpSpPr>
          <a:xfrm>
            <a:off x="6296025" y="3202704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4698D198-2C25-82CD-CFD7-36AC44277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" name="AutoShape 8">
              <a:extLst>
                <a:ext uri="{FF2B5EF4-FFF2-40B4-BE49-F238E27FC236}">
                  <a16:creationId xmlns:a16="http://schemas.microsoft.com/office/drawing/2014/main" id="{123926E0-3EB7-804B-5B13-609819365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AB3DFC5D-1746-6E82-9847-9992A1B99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A6A07B5C-DBCD-07A8-3D26-22B49C95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BFFEF517-366B-18CF-1FC4-FEA34A046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B0AAD784-CFEA-A453-B138-8FF2572CF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D6C1267B-4617-CF71-979D-516D9574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2061F21-C086-671D-EF9D-8ACBDF71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81873D3A-FFEA-654A-7C4F-017107B0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55A3DEFA-4B27-7D56-3708-99071642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34FC1EB9-7535-27DE-2950-70B128419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2" name="AutoShape 30">
              <a:extLst>
                <a:ext uri="{FF2B5EF4-FFF2-40B4-BE49-F238E27FC236}">
                  <a16:creationId xmlns:a16="http://schemas.microsoft.com/office/drawing/2014/main" id="{E63F870A-3903-CA9A-9C74-838EC0F80B7A}"/>
                </a:ext>
              </a:extLst>
            </p:cNvPr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7092F743-F96B-73E9-7285-22D3347159A6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33">
              <a:extLst>
                <a:ext uri="{FF2B5EF4-FFF2-40B4-BE49-F238E27FC236}">
                  <a16:creationId xmlns:a16="http://schemas.microsoft.com/office/drawing/2014/main" id="{9BFADECC-E36D-FD66-B7DD-6740BA42FF58}"/>
                </a:ext>
              </a:extLst>
            </p:cNvPr>
            <p:cNvCxnSpPr>
              <a:cxnSpLocks noChangeShapeType="1"/>
              <a:stCxn id="10" idx="4"/>
              <a:endCxn id="21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2E2C414D-5515-423A-4D8D-5AE185037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40">
              <a:extLst>
                <a:ext uri="{FF2B5EF4-FFF2-40B4-BE49-F238E27FC236}">
                  <a16:creationId xmlns:a16="http://schemas.microsoft.com/office/drawing/2014/main" id="{B7BAD59B-46B5-5AD1-912C-E63C5A4CFBDA}"/>
                </a:ext>
              </a:extLst>
            </p:cNvPr>
            <p:cNvCxnSpPr>
              <a:cxnSpLocks noChangeShapeType="1"/>
              <a:stCxn id="10" idx="4"/>
              <a:endCxn id="25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Oval 43">
              <a:extLst>
                <a:ext uri="{FF2B5EF4-FFF2-40B4-BE49-F238E27FC236}">
                  <a16:creationId xmlns:a16="http://schemas.microsoft.com/office/drawing/2014/main" id="{EE066442-DA5D-B729-479C-E5D29CB3E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7FA08555-F190-4EEB-35A0-55920F556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9" name="Oval 45">
              <a:extLst>
                <a:ext uri="{FF2B5EF4-FFF2-40B4-BE49-F238E27FC236}">
                  <a16:creationId xmlns:a16="http://schemas.microsoft.com/office/drawing/2014/main" id="{F7B5AA72-5AD6-181B-473C-282F8502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30" name="Oval 49">
              <a:extLst>
                <a:ext uri="{FF2B5EF4-FFF2-40B4-BE49-F238E27FC236}">
                  <a16:creationId xmlns:a16="http://schemas.microsoft.com/office/drawing/2014/main" id="{6B81CEB4-E028-5BBA-1AF1-D4019AE38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6C391678-2D02-CAA0-B971-E949516C3393}"/>
                </a:ext>
              </a:extLst>
            </p:cNvPr>
            <p:cNvCxnSpPr>
              <a:cxnSpLocks noChangeShapeType="1"/>
              <a:stCxn id="27" idx="0"/>
              <a:endCxn id="25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A1C70F4D-82F7-ACE2-64B4-93D154132846}"/>
                </a:ext>
              </a:extLst>
            </p:cNvPr>
            <p:cNvCxnSpPr>
              <a:cxnSpLocks noChangeShapeType="1"/>
              <a:stCxn id="27" idx="0"/>
              <a:endCxn id="11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3">
              <a:extLst>
                <a:ext uri="{FF2B5EF4-FFF2-40B4-BE49-F238E27FC236}">
                  <a16:creationId xmlns:a16="http://schemas.microsoft.com/office/drawing/2014/main" id="{DE0AFCF8-E5D5-ECBE-D488-E466DFF30E9A}"/>
                </a:ext>
              </a:extLst>
            </p:cNvPr>
            <p:cNvCxnSpPr>
              <a:cxnSpLocks noChangeShapeType="1"/>
              <a:stCxn id="30" idx="0"/>
              <a:endCxn id="25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54">
              <a:extLst>
                <a:ext uri="{FF2B5EF4-FFF2-40B4-BE49-F238E27FC236}">
                  <a16:creationId xmlns:a16="http://schemas.microsoft.com/office/drawing/2014/main" id="{BB02B183-5D8B-7E41-FD3D-A26C7B4B1D73}"/>
                </a:ext>
              </a:extLst>
            </p:cNvPr>
            <p:cNvCxnSpPr>
              <a:cxnSpLocks noChangeShapeType="1"/>
              <a:stCxn id="30" idx="0"/>
              <a:endCxn id="11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55">
              <a:extLst>
                <a:ext uri="{FF2B5EF4-FFF2-40B4-BE49-F238E27FC236}">
                  <a16:creationId xmlns:a16="http://schemas.microsoft.com/office/drawing/2014/main" id="{4C59C6F6-FA0F-1DC4-216D-134634540BEF}"/>
                </a:ext>
              </a:extLst>
            </p:cNvPr>
            <p:cNvCxnSpPr>
              <a:cxnSpLocks noChangeShapeType="1"/>
              <a:stCxn id="29" idx="0"/>
              <a:endCxn id="20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56">
              <a:extLst>
                <a:ext uri="{FF2B5EF4-FFF2-40B4-BE49-F238E27FC236}">
                  <a16:creationId xmlns:a16="http://schemas.microsoft.com/office/drawing/2014/main" id="{F40ADA6F-CD10-94BD-BD91-4B6967FCD393}"/>
                </a:ext>
              </a:extLst>
            </p:cNvPr>
            <p:cNvCxnSpPr>
              <a:cxnSpLocks noChangeShapeType="1"/>
              <a:stCxn id="29" idx="0"/>
              <a:endCxn id="21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57">
              <a:extLst>
                <a:ext uri="{FF2B5EF4-FFF2-40B4-BE49-F238E27FC236}">
                  <a16:creationId xmlns:a16="http://schemas.microsoft.com/office/drawing/2014/main" id="{5741A7FF-52CA-D6F0-6E8C-FDCCF063B901}"/>
                </a:ext>
              </a:extLst>
            </p:cNvPr>
            <p:cNvCxnSpPr>
              <a:cxnSpLocks noChangeShapeType="1"/>
              <a:stCxn id="28" idx="0"/>
              <a:endCxn id="20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8">
              <a:extLst>
                <a:ext uri="{FF2B5EF4-FFF2-40B4-BE49-F238E27FC236}">
                  <a16:creationId xmlns:a16="http://schemas.microsoft.com/office/drawing/2014/main" id="{B511CD58-FE61-6E02-C03D-947772CC3038}"/>
                </a:ext>
              </a:extLst>
            </p:cNvPr>
            <p:cNvCxnSpPr>
              <a:cxnSpLocks noChangeShapeType="1"/>
              <a:stCxn id="28" idx="0"/>
              <a:endCxn id="21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Line 71">
              <a:extLst>
                <a:ext uri="{FF2B5EF4-FFF2-40B4-BE49-F238E27FC236}">
                  <a16:creationId xmlns:a16="http://schemas.microsoft.com/office/drawing/2014/main" id="{90B8FFDB-F8A2-16A2-32DC-B3B4D0912F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2">
              <a:extLst>
                <a:ext uri="{FF2B5EF4-FFF2-40B4-BE49-F238E27FC236}">
                  <a16:creationId xmlns:a16="http://schemas.microsoft.com/office/drawing/2014/main" id="{3A170EE3-876D-0200-9524-0C93556C16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3">
              <a:extLst>
                <a:ext uri="{FF2B5EF4-FFF2-40B4-BE49-F238E27FC236}">
                  <a16:creationId xmlns:a16="http://schemas.microsoft.com/office/drawing/2014/main" id="{CF5941C4-6D86-960A-9382-CFF56A05E1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Line 74">
              <a:extLst>
                <a:ext uri="{FF2B5EF4-FFF2-40B4-BE49-F238E27FC236}">
                  <a16:creationId xmlns:a16="http://schemas.microsoft.com/office/drawing/2014/main" id="{BF7E76FA-F2C9-4F2C-18ED-73D36DF863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3" name="Line 75">
              <a:extLst>
                <a:ext uri="{FF2B5EF4-FFF2-40B4-BE49-F238E27FC236}">
                  <a16:creationId xmlns:a16="http://schemas.microsoft.com/office/drawing/2014/main" id="{89832129-08BD-CB90-60AF-06E6991FDB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4" name="Line 76">
              <a:extLst>
                <a:ext uri="{FF2B5EF4-FFF2-40B4-BE49-F238E27FC236}">
                  <a16:creationId xmlns:a16="http://schemas.microsoft.com/office/drawing/2014/main" id="{C7D51B8B-EE59-6E82-BE46-82DE5D39D7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Line 77">
              <a:extLst>
                <a:ext uri="{FF2B5EF4-FFF2-40B4-BE49-F238E27FC236}">
                  <a16:creationId xmlns:a16="http://schemas.microsoft.com/office/drawing/2014/main" id="{62CE17E9-6DD8-8495-E437-F9725C5338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6" name="Line 78">
              <a:extLst>
                <a:ext uri="{FF2B5EF4-FFF2-40B4-BE49-F238E27FC236}">
                  <a16:creationId xmlns:a16="http://schemas.microsoft.com/office/drawing/2014/main" id="{4CBA302E-3D54-242D-93FA-C7447D0E30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7" name="Oval 91">
              <a:extLst>
                <a:ext uri="{FF2B5EF4-FFF2-40B4-BE49-F238E27FC236}">
                  <a16:creationId xmlns:a16="http://schemas.microsoft.com/office/drawing/2014/main" id="{CDD0A16A-1153-541A-90A2-01CBEDED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8" name="AutoShape 93">
              <a:extLst>
                <a:ext uri="{FF2B5EF4-FFF2-40B4-BE49-F238E27FC236}">
                  <a16:creationId xmlns:a16="http://schemas.microsoft.com/office/drawing/2014/main" id="{194553A5-1B61-A229-42BB-55DA21E95446}"/>
                </a:ext>
              </a:extLst>
            </p:cNvPr>
            <p:cNvCxnSpPr>
              <a:cxnSpLocks noChangeShapeType="1"/>
              <a:stCxn id="47" idx="4"/>
              <a:endCxn id="20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94">
              <a:extLst>
                <a:ext uri="{FF2B5EF4-FFF2-40B4-BE49-F238E27FC236}">
                  <a16:creationId xmlns:a16="http://schemas.microsoft.com/office/drawing/2014/main" id="{B688938B-65D5-C010-DB0A-FC30D5B169D4}"/>
                </a:ext>
              </a:extLst>
            </p:cNvPr>
            <p:cNvCxnSpPr>
              <a:cxnSpLocks noChangeShapeType="1"/>
              <a:stCxn id="47" idx="4"/>
              <a:endCxn id="11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95">
              <a:extLst>
                <a:ext uri="{FF2B5EF4-FFF2-40B4-BE49-F238E27FC236}">
                  <a16:creationId xmlns:a16="http://schemas.microsoft.com/office/drawing/2014/main" id="{6E71C9D3-5E0A-57C7-4861-121122ECCD44}"/>
                </a:ext>
              </a:extLst>
            </p:cNvPr>
            <p:cNvCxnSpPr>
              <a:cxnSpLocks noChangeShapeType="1"/>
              <a:stCxn id="47" idx="4"/>
              <a:endCxn id="21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02">
              <a:extLst>
                <a:ext uri="{FF2B5EF4-FFF2-40B4-BE49-F238E27FC236}">
                  <a16:creationId xmlns:a16="http://schemas.microsoft.com/office/drawing/2014/main" id="{9D9D8FBE-85CB-ADEF-E9CB-99AF80B7F024}"/>
                </a:ext>
              </a:extLst>
            </p:cNvPr>
            <p:cNvCxnSpPr>
              <a:cxnSpLocks noChangeShapeType="1"/>
              <a:stCxn id="47" idx="4"/>
              <a:endCxn id="25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Rectangle: Rounded Corners 1">
              <a:extLst>
                <a:ext uri="{FF2B5EF4-FFF2-40B4-BE49-F238E27FC236}">
                  <a16:creationId xmlns:a16="http://schemas.microsoft.com/office/drawing/2014/main" id="{FE78CC2D-1C27-B90A-1B06-D12B7C04E692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108">
              <a:extLst>
                <a:ext uri="{FF2B5EF4-FFF2-40B4-BE49-F238E27FC236}">
                  <a16:creationId xmlns:a16="http://schemas.microsoft.com/office/drawing/2014/main" id="{656A7EBB-1DB4-303F-73B4-B3C8F7AF93D7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112">
              <a:extLst>
                <a:ext uri="{FF2B5EF4-FFF2-40B4-BE49-F238E27FC236}">
                  <a16:creationId xmlns:a16="http://schemas.microsoft.com/office/drawing/2014/main" id="{4C0D3939-2FFE-1A94-F0A4-EEB43B37A73C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multiple </a:t>
            </a:r>
            <a:r>
              <a:rPr lang="it-IT" altLang="it-IT" err="1"/>
              <a:t>paths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Leaves</a:t>
            </a:r>
            <a:endParaRPr lang="en-US" altLang="it-IT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6238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/>
              <a:t>the adopted AS scheme allows for multiple paths between pairs of Leaves</a:t>
            </a:r>
          </a:p>
          <a:p>
            <a:pPr lvl="1">
              <a:lnSpc>
                <a:spcPct val="80000"/>
              </a:lnSpc>
            </a:pPr>
            <a:r>
              <a:rPr lang="en-GB" altLang="it-IT"/>
              <a:t>in a FT(K=2,R=2) eight paths are possible between two Leaves of different </a:t>
            </a:r>
            <a:r>
              <a:rPr lang="en-GB" altLang="it-IT" err="1"/>
              <a:t>PoDs</a:t>
            </a:r>
            <a:endParaRPr lang="en-GB" altLang="it-IT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C09730-395E-0D3F-16CE-822A2E85A428}"/>
              </a:ext>
            </a:extLst>
          </p:cNvPr>
          <p:cNvSpPr/>
          <p:nvPr/>
        </p:nvSpPr>
        <p:spPr>
          <a:xfrm>
            <a:off x="6710363" y="3619500"/>
            <a:ext cx="2824162" cy="2247900"/>
          </a:xfrm>
          <a:custGeom>
            <a:avLst/>
            <a:gdLst>
              <a:gd name="connsiteX0" fmla="*/ 0 w 2824162"/>
              <a:gd name="connsiteY0" fmla="*/ 2247900 h 2247900"/>
              <a:gd name="connsiteX1" fmla="*/ 1071562 w 2824162"/>
              <a:gd name="connsiteY1" fmla="*/ 1233488 h 2247900"/>
              <a:gd name="connsiteX2" fmla="*/ 1952625 w 2824162"/>
              <a:gd name="connsiteY2" fmla="*/ 0 h 2247900"/>
              <a:gd name="connsiteX3" fmla="*/ 1824037 w 2824162"/>
              <a:gd name="connsiteY3" fmla="*/ 1257300 h 2247900"/>
              <a:gd name="connsiteX4" fmla="*/ 2824162 w 2824162"/>
              <a:gd name="connsiteY4" fmla="*/ 2176463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62" h="2247900">
                <a:moveTo>
                  <a:pt x="0" y="2247900"/>
                </a:moveTo>
                <a:lnTo>
                  <a:pt x="1071562" y="1233488"/>
                </a:lnTo>
                <a:lnTo>
                  <a:pt x="1952625" y="0"/>
                </a:lnTo>
                <a:lnTo>
                  <a:pt x="1824037" y="1257300"/>
                </a:lnTo>
                <a:lnTo>
                  <a:pt x="2824162" y="217646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2C287B-0FFB-9794-8A6E-CA345DC748B0}"/>
              </a:ext>
            </a:extLst>
          </p:cNvPr>
          <p:cNvSpPr/>
          <p:nvPr/>
        </p:nvSpPr>
        <p:spPr>
          <a:xfrm>
            <a:off x="6648450" y="3533775"/>
            <a:ext cx="3019425" cy="2290763"/>
          </a:xfrm>
          <a:custGeom>
            <a:avLst/>
            <a:gdLst>
              <a:gd name="connsiteX0" fmla="*/ 0 w 3019425"/>
              <a:gd name="connsiteY0" fmla="*/ 2290763 h 2290763"/>
              <a:gd name="connsiteX1" fmla="*/ 1062038 w 3019425"/>
              <a:gd name="connsiteY1" fmla="*/ 1295400 h 2290763"/>
              <a:gd name="connsiteX2" fmla="*/ 2009775 w 3019425"/>
              <a:gd name="connsiteY2" fmla="*/ 0 h 2290763"/>
              <a:gd name="connsiteX3" fmla="*/ 3019425 w 3019425"/>
              <a:gd name="connsiteY3" fmla="*/ 1319213 h 2290763"/>
              <a:gd name="connsiteX4" fmla="*/ 3019425 w 3019425"/>
              <a:gd name="connsiteY4" fmla="*/ 2138363 h 229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425" h="2290763">
                <a:moveTo>
                  <a:pt x="0" y="2290763"/>
                </a:moveTo>
                <a:lnTo>
                  <a:pt x="1062038" y="1295400"/>
                </a:lnTo>
                <a:lnTo>
                  <a:pt x="2009775" y="0"/>
                </a:lnTo>
                <a:lnTo>
                  <a:pt x="3019425" y="1319213"/>
                </a:lnTo>
                <a:lnTo>
                  <a:pt x="3019425" y="213836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E7E467-7037-DBE1-85BA-52A6AE69280F}"/>
              </a:ext>
            </a:extLst>
          </p:cNvPr>
          <p:cNvSpPr/>
          <p:nvPr/>
        </p:nvSpPr>
        <p:spPr>
          <a:xfrm>
            <a:off x="6662738" y="3614738"/>
            <a:ext cx="2905125" cy="2147887"/>
          </a:xfrm>
          <a:custGeom>
            <a:avLst/>
            <a:gdLst>
              <a:gd name="connsiteX0" fmla="*/ 0 w 2905125"/>
              <a:gd name="connsiteY0" fmla="*/ 2124075 h 2147887"/>
              <a:gd name="connsiteX1" fmla="*/ 995362 w 2905125"/>
              <a:gd name="connsiteY1" fmla="*/ 1181100 h 2147887"/>
              <a:gd name="connsiteX2" fmla="*/ 1071562 w 2905125"/>
              <a:gd name="connsiteY2" fmla="*/ 0 h 2147887"/>
              <a:gd name="connsiteX3" fmla="*/ 1962150 w 2905125"/>
              <a:gd name="connsiteY3" fmla="*/ 1228725 h 2147887"/>
              <a:gd name="connsiteX4" fmla="*/ 2905125 w 2905125"/>
              <a:gd name="connsiteY4" fmla="*/ 2147887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5125" h="2147887">
                <a:moveTo>
                  <a:pt x="0" y="2124075"/>
                </a:moveTo>
                <a:lnTo>
                  <a:pt x="995362" y="1181100"/>
                </a:lnTo>
                <a:lnTo>
                  <a:pt x="1071562" y="0"/>
                </a:lnTo>
                <a:lnTo>
                  <a:pt x="1962150" y="1228725"/>
                </a:lnTo>
                <a:lnTo>
                  <a:pt x="2905125" y="2147887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692586-B44C-0221-4501-B5C332BC6018}"/>
              </a:ext>
            </a:extLst>
          </p:cNvPr>
          <p:cNvSpPr/>
          <p:nvPr/>
        </p:nvSpPr>
        <p:spPr>
          <a:xfrm>
            <a:off x="6615113" y="3529013"/>
            <a:ext cx="3024187" cy="2209800"/>
          </a:xfrm>
          <a:custGeom>
            <a:avLst/>
            <a:gdLst>
              <a:gd name="connsiteX0" fmla="*/ 0 w 3024187"/>
              <a:gd name="connsiteY0" fmla="*/ 2209800 h 2209800"/>
              <a:gd name="connsiteX1" fmla="*/ 971550 w 3024187"/>
              <a:gd name="connsiteY1" fmla="*/ 1252537 h 2209800"/>
              <a:gd name="connsiteX2" fmla="*/ 1071562 w 3024187"/>
              <a:gd name="connsiteY2" fmla="*/ 0 h 2209800"/>
              <a:gd name="connsiteX3" fmla="*/ 3009900 w 3024187"/>
              <a:gd name="connsiteY3" fmla="*/ 1333500 h 2209800"/>
              <a:gd name="connsiteX4" fmla="*/ 3024187 w 3024187"/>
              <a:gd name="connsiteY4" fmla="*/ 216217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09800">
                <a:moveTo>
                  <a:pt x="0" y="2209800"/>
                </a:moveTo>
                <a:lnTo>
                  <a:pt x="971550" y="1252537"/>
                </a:lnTo>
                <a:lnTo>
                  <a:pt x="1071562" y="0"/>
                </a:lnTo>
                <a:lnTo>
                  <a:pt x="3009900" y="1333500"/>
                </a:lnTo>
                <a:lnTo>
                  <a:pt x="3024187" y="2162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EB2DA3-1A38-4CE5-1F56-F4EA807923BE}"/>
              </a:ext>
            </a:extLst>
          </p:cNvPr>
          <p:cNvSpPr/>
          <p:nvPr/>
        </p:nvSpPr>
        <p:spPr>
          <a:xfrm>
            <a:off x="6691313" y="3462338"/>
            <a:ext cx="3024187" cy="2224087"/>
          </a:xfrm>
          <a:custGeom>
            <a:avLst/>
            <a:gdLst>
              <a:gd name="connsiteX0" fmla="*/ 0 w 3024187"/>
              <a:gd name="connsiteY0" fmla="*/ 2152650 h 2224087"/>
              <a:gd name="connsiteX1" fmla="*/ 52387 w 3024187"/>
              <a:gd name="connsiteY1" fmla="*/ 1362075 h 2224087"/>
              <a:gd name="connsiteX2" fmla="*/ 1971675 w 3024187"/>
              <a:gd name="connsiteY2" fmla="*/ 0 h 2224087"/>
              <a:gd name="connsiteX3" fmla="*/ 3009900 w 3024187"/>
              <a:gd name="connsiteY3" fmla="*/ 1333500 h 2224087"/>
              <a:gd name="connsiteX4" fmla="*/ 3024187 w 3024187"/>
              <a:gd name="connsiteY4" fmla="*/ 2224087 h 222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24087">
                <a:moveTo>
                  <a:pt x="0" y="2152650"/>
                </a:moveTo>
                <a:lnTo>
                  <a:pt x="52387" y="1362075"/>
                </a:lnTo>
                <a:lnTo>
                  <a:pt x="1971675" y="0"/>
                </a:lnTo>
                <a:lnTo>
                  <a:pt x="3009900" y="1333500"/>
                </a:lnTo>
                <a:lnTo>
                  <a:pt x="3024187" y="2224087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A77B03B-EA96-5876-9115-69DF7B05FEB9}"/>
              </a:ext>
            </a:extLst>
          </p:cNvPr>
          <p:cNvSpPr/>
          <p:nvPr/>
        </p:nvSpPr>
        <p:spPr>
          <a:xfrm>
            <a:off x="6634163" y="3367088"/>
            <a:ext cx="2990850" cy="2309812"/>
          </a:xfrm>
          <a:custGeom>
            <a:avLst/>
            <a:gdLst>
              <a:gd name="connsiteX0" fmla="*/ 0 w 2990850"/>
              <a:gd name="connsiteY0" fmla="*/ 2252662 h 2309812"/>
              <a:gd name="connsiteX1" fmla="*/ 52387 w 2990850"/>
              <a:gd name="connsiteY1" fmla="*/ 1428750 h 2309812"/>
              <a:gd name="connsiteX2" fmla="*/ 2076450 w 2990850"/>
              <a:gd name="connsiteY2" fmla="*/ 0 h 2309812"/>
              <a:gd name="connsiteX3" fmla="*/ 2047875 w 2990850"/>
              <a:gd name="connsiteY3" fmla="*/ 1323975 h 2309812"/>
              <a:gd name="connsiteX4" fmla="*/ 2990850 w 2990850"/>
              <a:gd name="connsiteY4" fmla="*/ 2309812 h 230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309812">
                <a:moveTo>
                  <a:pt x="0" y="2252662"/>
                </a:moveTo>
                <a:lnTo>
                  <a:pt x="52387" y="1428750"/>
                </a:lnTo>
                <a:lnTo>
                  <a:pt x="2076450" y="0"/>
                </a:lnTo>
                <a:lnTo>
                  <a:pt x="2047875" y="1323975"/>
                </a:lnTo>
                <a:lnTo>
                  <a:pt x="2990850" y="2309812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E526F3-A236-4E0F-405A-615B4D9BB013}"/>
              </a:ext>
            </a:extLst>
          </p:cNvPr>
          <p:cNvSpPr/>
          <p:nvPr/>
        </p:nvSpPr>
        <p:spPr>
          <a:xfrm>
            <a:off x="6596063" y="3448050"/>
            <a:ext cx="2990850" cy="2252663"/>
          </a:xfrm>
          <a:custGeom>
            <a:avLst/>
            <a:gdLst>
              <a:gd name="connsiteX0" fmla="*/ 0 w 2990850"/>
              <a:gd name="connsiteY0" fmla="*/ 2190750 h 2252663"/>
              <a:gd name="connsiteX1" fmla="*/ 47625 w 2990850"/>
              <a:gd name="connsiteY1" fmla="*/ 1295400 h 2252663"/>
              <a:gd name="connsiteX2" fmla="*/ 1085850 w 2990850"/>
              <a:gd name="connsiteY2" fmla="*/ 0 h 2252663"/>
              <a:gd name="connsiteX3" fmla="*/ 2081212 w 2990850"/>
              <a:gd name="connsiteY3" fmla="*/ 1343025 h 2252663"/>
              <a:gd name="connsiteX4" fmla="*/ 2990850 w 2990850"/>
              <a:gd name="connsiteY4" fmla="*/ 2252663 h 225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252663">
                <a:moveTo>
                  <a:pt x="0" y="2190750"/>
                </a:moveTo>
                <a:lnTo>
                  <a:pt x="47625" y="1295400"/>
                </a:lnTo>
                <a:lnTo>
                  <a:pt x="1085850" y="0"/>
                </a:lnTo>
                <a:lnTo>
                  <a:pt x="2081212" y="1343025"/>
                </a:lnTo>
                <a:lnTo>
                  <a:pt x="2990850" y="2252663"/>
                </a:lnTo>
              </a:path>
            </a:pathLst>
          </a:cu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28B25B-16D3-8F64-2974-64E16E194B4F}"/>
              </a:ext>
            </a:extLst>
          </p:cNvPr>
          <p:cNvSpPr/>
          <p:nvPr/>
        </p:nvSpPr>
        <p:spPr>
          <a:xfrm>
            <a:off x="6548438" y="3376613"/>
            <a:ext cx="3052762" cy="2319337"/>
          </a:xfrm>
          <a:custGeom>
            <a:avLst/>
            <a:gdLst>
              <a:gd name="connsiteX0" fmla="*/ 0 w 3052762"/>
              <a:gd name="connsiteY0" fmla="*/ 2319337 h 2319337"/>
              <a:gd name="connsiteX1" fmla="*/ 14287 w 3052762"/>
              <a:gd name="connsiteY1" fmla="*/ 1381125 h 2319337"/>
              <a:gd name="connsiteX2" fmla="*/ 1114425 w 3052762"/>
              <a:gd name="connsiteY2" fmla="*/ 0 h 2319337"/>
              <a:gd name="connsiteX3" fmla="*/ 2995612 w 3052762"/>
              <a:gd name="connsiteY3" fmla="*/ 1371600 h 2319337"/>
              <a:gd name="connsiteX4" fmla="*/ 3052762 w 3052762"/>
              <a:gd name="connsiteY4" fmla="*/ 2238375 h 231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762" h="2319337">
                <a:moveTo>
                  <a:pt x="0" y="2319337"/>
                </a:moveTo>
                <a:lnTo>
                  <a:pt x="14287" y="1381125"/>
                </a:lnTo>
                <a:lnTo>
                  <a:pt x="1114425" y="0"/>
                </a:lnTo>
                <a:lnTo>
                  <a:pt x="2995612" y="1371600"/>
                </a:lnTo>
                <a:lnTo>
                  <a:pt x="3052762" y="2238375"/>
                </a:lnTo>
              </a:path>
            </a:pathLst>
          </a:cu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92FC79ED-FBCD-974B-389E-129745D41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and ECMP</a:t>
            </a:r>
            <a:endParaRPr lang="en-US" altLang="it-IT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3C542D00-220F-918C-EA61-D12429D115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/>
              <a:t>BGP natively supports ECMP</a:t>
            </a:r>
          </a:p>
          <a:p>
            <a:pPr>
              <a:lnSpc>
                <a:spcPct val="80000"/>
              </a:lnSpc>
            </a:pPr>
            <a:r>
              <a:rPr lang="en-US" altLang="it-IT"/>
              <a:t>by default, BGP considers two announcement of the same prefix “equal” if they are equal in each best-path selection criterion except for the last one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lowest router-id of the announcing peer</a:t>
            </a:r>
          </a:p>
          <a:p>
            <a:pPr>
              <a:lnSpc>
                <a:spcPct val="80000"/>
              </a:lnSpc>
            </a:pPr>
            <a:r>
              <a:rPr lang="en-US" altLang="it-IT"/>
              <a:t>to enable multi-path, BGP requires that the AS-paths selected for multi-path match exactly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not just they have equal-length but equal AS numbers inside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E5DDA8F8-D487-C755-38F4-DE9B7B7AD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multi-</a:t>
            </a:r>
            <a:r>
              <a:rPr lang="it-IT" altLang="it-IT" err="1"/>
              <a:t>path</a:t>
            </a:r>
            <a:r>
              <a:rPr lang="it-IT" altLang="it-IT"/>
              <a:t> relax</a:t>
            </a:r>
            <a:endParaRPr lang="en-US" altLang="it-IT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E464F1DE-9653-4A2B-43A1-AEF7B18FF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when the AS_PATH lengths of different announcements for the same prefix are the same, the best-path algorithm skips checking for exact match of the AS numbers</a:t>
            </a:r>
          </a:p>
          <a:p>
            <a:r>
              <a:rPr lang="en-US" altLang="it-IT"/>
              <a:t>this modification is often called “as-path multipath-relax”</a:t>
            </a:r>
          </a:p>
          <a:p>
            <a:pPr lvl="1"/>
            <a:r>
              <a:rPr lang="en-US" altLang="it-IT"/>
              <a:t>different vendors may use different names</a:t>
            </a:r>
          </a:p>
          <a:p>
            <a:r>
              <a:rPr lang="en-US" altLang="it-IT"/>
              <a:t>really needed for using dual attached servers and multi-plane Fat-Trees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allows to have more than one next-hop for the same prefix in the FIB (Forwarding Information Base)</a:t>
            </a:r>
          </a:p>
          <a:p>
            <a:r>
              <a:rPr lang="en-GB"/>
              <a:t>needs kernel support</a:t>
            </a:r>
          </a:p>
          <a:p>
            <a:pPr lvl="1"/>
            <a:r>
              <a:rPr lang="en-GB"/>
              <a:t>the main OSes and routers support it</a:t>
            </a:r>
          </a:p>
          <a:p>
            <a:r>
              <a:rPr lang="en-GB"/>
              <a:t>different usage policies can be applied</a:t>
            </a:r>
          </a:p>
          <a:p>
            <a:r>
              <a:rPr lang="en-GB"/>
              <a:t>packets of the same </a:t>
            </a:r>
            <a:r>
              <a:rPr lang="en-GB" i="1"/>
              <a:t>flow</a:t>
            </a:r>
            <a:r>
              <a:rPr lang="en-GB"/>
              <a:t> should use the same path</a:t>
            </a:r>
          </a:p>
          <a:p>
            <a:pPr lvl="1"/>
            <a:r>
              <a:rPr lang="en-GB"/>
              <a:t>reordering packets is computationally heavy</a:t>
            </a:r>
          </a:p>
        </p:txBody>
      </p:sp>
    </p:spTree>
    <p:extLst>
      <p:ext uri="{BB962C8B-B14F-4D97-AF65-F5344CB8AC3E}">
        <p14:creationId xmlns:p14="http://schemas.microsoft.com/office/powerpoint/2010/main" val="243136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FB51A297-ADF9-92A3-14CC-3E53512EA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tuning BGP timers</a:t>
            </a:r>
            <a:endParaRPr lang="en-US" altLang="it-IT"/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B54F3752-7967-72DF-DCD9-DBD3528F80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there are four main timers that are responsible for BGP behaviour</a:t>
            </a:r>
          </a:p>
          <a:p>
            <a:pPr lvl="1"/>
            <a:r>
              <a:rPr lang="en-GB" altLang="it-IT"/>
              <a:t>advertisement interval timer</a:t>
            </a:r>
          </a:p>
          <a:p>
            <a:pPr lvl="1"/>
            <a:r>
              <a:rPr lang="en-GB" altLang="it-IT"/>
              <a:t>keepalive timer</a:t>
            </a:r>
          </a:p>
          <a:p>
            <a:pPr lvl="1"/>
            <a:r>
              <a:rPr lang="en-GB" altLang="it-IT"/>
              <a:t>hold timer</a:t>
            </a:r>
          </a:p>
          <a:p>
            <a:pPr lvl="1"/>
            <a:r>
              <a:rPr lang="en-GB" altLang="it-IT"/>
              <a:t>connect timer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089A8651-5497-001B-9716-CC635E2F6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advertisement interval timer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F9408D0A-1E82-E013-01E9-1F358EC27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announcements that need to be sent to a neighbor are bunched together and sent together only when the interval expires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then the timer is reset for that neighbor</a:t>
            </a:r>
          </a:p>
          <a:p>
            <a:pPr>
              <a:lnSpc>
                <a:spcPct val="90000"/>
              </a:lnSpc>
            </a:pPr>
            <a:r>
              <a:rPr lang="en-US" altLang="it-IT"/>
              <a:t>the default value for eBGP is 30s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in interdomain routing this improves stability and reduces the number of multiple updates for the same prefix</a:t>
            </a:r>
          </a:p>
          <a:p>
            <a:pPr>
              <a:lnSpc>
                <a:spcPct val="90000"/>
              </a:lnSpc>
            </a:pPr>
            <a:r>
              <a:rPr lang="en-US" altLang="it-IT"/>
              <a:t>in data centers is set to 0s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it is required for fast convergence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5978B2A8-3735-881F-4B6B-1BB0E51F1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keepalive and hold timers</a:t>
            </a:r>
            <a:endParaRPr lang="en-US" altLang="it-IT"/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A301A27E-79CC-0F0A-B96E-B94609F919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8767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each BGP peer sends periodic keepalive messages to its neighbors according to the keepalive timer</a:t>
            </a:r>
          </a:p>
          <a:p>
            <a:pPr>
              <a:lnSpc>
                <a:spcPct val="90000"/>
              </a:lnSpc>
            </a:pPr>
            <a:r>
              <a:rPr lang="en-US" altLang="it-IT"/>
              <a:t>when a peer doesn’t receive a keepalive for a period greater than the hold timer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the connection is dropped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all the announcements received are considered invalid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the peer tries to re-establish the connection</a:t>
            </a:r>
          </a:p>
          <a:p>
            <a:pPr>
              <a:lnSpc>
                <a:spcPct val="90000"/>
              </a:lnSpc>
            </a:pPr>
            <a:r>
              <a:rPr lang="en-US" altLang="it-IT"/>
              <a:t>by default, the keepalive timer is 60s and the hold timer is 180s</a:t>
            </a:r>
          </a:p>
          <a:p>
            <a:pPr>
              <a:lnSpc>
                <a:spcPct val="90000"/>
              </a:lnSpc>
            </a:pPr>
            <a:r>
              <a:rPr lang="it-IT" altLang="it-IT"/>
              <a:t>in data centers timers of 3s and 9s are </a:t>
            </a:r>
            <a:r>
              <a:rPr lang="it-IT" altLang="it-IT" err="1"/>
              <a:t>used</a:t>
            </a:r>
            <a:r>
              <a:rPr lang="it-IT" altLang="it-IT"/>
              <a:t>, </a:t>
            </a:r>
            <a:r>
              <a:rPr lang="it-IT" altLang="it-IT" err="1"/>
              <a:t>respectively</a:t>
            </a:r>
            <a:endParaRPr lang="en-US" altLang="it-IT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BB0D454A-D341-8206-C5B1-5EC12953E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connect timer</a:t>
            </a:r>
            <a:endParaRPr lang="en-US" altLang="it-IT"/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2AE9B4F1-9C73-4D6E-16FA-B5F9D0FFD9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when a connection to a peer fails, BGP waits for the connect timer expiration before attempting to reconnect</a:t>
            </a:r>
          </a:p>
          <a:p>
            <a:pPr lvl="1"/>
            <a:r>
              <a:rPr lang="en-US" altLang="it-IT"/>
              <a:t>the connect timer by default is 60s</a:t>
            </a:r>
          </a:p>
          <a:p>
            <a:pPr lvl="1"/>
            <a:r>
              <a:rPr lang="en-US" altLang="it-IT"/>
              <a:t>this can delay session re-establishment when a link recovers from a failure or a node powers up</a:t>
            </a:r>
          </a:p>
          <a:p>
            <a:r>
              <a:rPr lang="it-IT" altLang="it-IT"/>
              <a:t>in data centers </a:t>
            </a:r>
            <a:r>
              <a:rPr lang="it-IT" altLang="it-IT" err="1"/>
              <a:t>it</a:t>
            </a:r>
            <a:r>
              <a:rPr lang="it-IT" altLang="it-IT"/>
              <a:t> </a:t>
            </a:r>
            <a:r>
              <a:rPr lang="it-IT" altLang="it-IT" err="1"/>
              <a:t>is</a:t>
            </a:r>
            <a:r>
              <a:rPr lang="it-IT" altLang="it-IT"/>
              <a:t> set to 10s</a:t>
            </a:r>
            <a:endParaRPr lang="en-US" altLang="it-IT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548B-9C04-5F79-700E-D6351D5A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automati</a:t>
            </a:r>
            <a:r>
              <a:rPr lang="it-IT"/>
              <a:t>n</a:t>
            </a:r>
            <a:r>
              <a:rPr lang="en-IT"/>
              <a:t>g the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5712B-C9FA-C6BC-49E1-32D41525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unnumbered interfaces</a:t>
            </a:r>
          </a:p>
          <a:p>
            <a:pPr lvl="1"/>
            <a:r>
              <a:rPr lang="en-IT"/>
              <a:t>used to establish peerings </a:t>
            </a:r>
            <a:r>
              <a:rPr lang="it-IT" err="1"/>
              <a:t>specifying</a:t>
            </a:r>
            <a:r>
              <a:rPr lang="it-IT"/>
              <a:t> the</a:t>
            </a:r>
            <a:r>
              <a:rPr lang="en-IT"/>
              <a:t> interface name </a:t>
            </a:r>
            <a:r>
              <a:rPr lang="it-IT" err="1"/>
              <a:t>rather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</a:t>
            </a:r>
            <a:r>
              <a:rPr lang="en-IT"/>
              <a:t> IP address</a:t>
            </a:r>
            <a:r>
              <a:rPr lang="it-IT"/>
              <a:t> and the remote AS </a:t>
            </a:r>
            <a:r>
              <a:rPr lang="it-IT" err="1"/>
              <a:t>number</a:t>
            </a:r>
            <a:endParaRPr lang="en-IT"/>
          </a:p>
          <a:p>
            <a:r>
              <a:rPr lang="en-IT"/>
              <a:t>peer groups</a:t>
            </a:r>
          </a:p>
          <a:p>
            <a:pPr lvl="1"/>
            <a:r>
              <a:rPr lang="en-IT"/>
              <a:t>used to specify policies for groups of peers</a:t>
            </a:r>
          </a:p>
        </p:txBody>
      </p:sp>
    </p:spTree>
    <p:extLst>
      <p:ext uri="{BB962C8B-B14F-4D97-AF65-F5344CB8AC3E}">
        <p14:creationId xmlns:p14="http://schemas.microsoft.com/office/powerpoint/2010/main" val="3243450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connecting</a:t>
            </a:r>
            <a:r>
              <a:rPr lang="it-IT" altLang="it-IT"/>
              <a:t> the servers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>
            <a:cxnSpLocks/>
            <a:stCxn id="211985" idx="3"/>
            <a:endCxn id="62" idx="1"/>
          </p:cNvCxnSpPr>
          <p:nvPr/>
        </p:nvCxnSpPr>
        <p:spPr>
          <a:xfrm>
            <a:off x="2760337" y="5813615"/>
            <a:ext cx="975417" cy="206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928508" y="5521227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Servers</a:t>
            </a:r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Containers or </a:t>
            </a:r>
            <a:r>
              <a:rPr lang="it-IT" sz="3200" err="1"/>
              <a:t>VMs</a:t>
            </a:r>
            <a:endParaRPr lang="it-I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5E78A8-99A5-7ECD-5F1C-79C085542CAB}"/>
              </a:ext>
            </a:extLst>
          </p:cNvPr>
          <p:cNvCxnSpPr>
            <a:cxnSpLocks/>
            <a:stCxn id="51" idx="2"/>
            <a:endCxn id="35" idx="1"/>
          </p:cNvCxnSpPr>
          <p:nvPr/>
        </p:nvCxnSpPr>
        <p:spPr>
          <a:xfrm>
            <a:off x="1631928" y="5098157"/>
            <a:ext cx="2318785" cy="464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B63C93-F1DF-AA36-BE11-6A8B50D352FE}"/>
              </a:ext>
            </a:extLst>
          </p:cNvPr>
          <p:cNvSpPr txBox="1"/>
          <p:nvPr/>
        </p:nvSpPr>
        <p:spPr>
          <a:xfrm>
            <a:off x="500745" y="4174827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IPs</a:t>
            </a:r>
            <a:r>
              <a:rPr lang="it-IT"/>
              <a:t> are </a:t>
            </a:r>
            <a:r>
              <a:rPr lang="it-IT" err="1"/>
              <a:t>assigned</a:t>
            </a:r>
            <a:r>
              <a:rPr lang="it-IT"/>
              <a:t> </a:t>
            </a:r>
            <a:r>
              <a:rPr lang="it-IT" err="1"/>
              <a:t>directly</a:t>
            </a:r>
            <a:r>
              <a:rPr lang="it-IT"/>
              <a:t> to the servers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95842E-92B2-788A-0BD0-2835D3BEE892}"/>
              </a:ext>
            </a:extLst>
          </p:cNvPr>
          <p:cNvCxnSpPr>
            <a:cxnSpLocks/>
            <a:stCxn id="60" idx="2"/>
            <a:endCxn id="25" idx="2"/>
          </p:cNvCxnSpPr>
          <p:nvPr/>
        </p:nvCxnSpPr>
        <p:spPr>
          <a:xfrm>
            <a:off x="1664583" y="3577344"/>
            <a:ext cx="2356918" cy="1183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109D74-D1A4-A292-334B-2A10780AB720}"/>
              </a:ext>
            </a:extLst>
          </p:cNvPr>
          <p:cNvSpPr txBox="1"/>
          <p:nvPr/>
        </p:nvSpPr>
        <p:spPr>
          <a:xfrm>
            <a:off x="533400" y="2654014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each</a:t>
            </a:r>
            <a:r>
              <a:rPr lang="it-IT"/>
              <a:t> </a:t>
            </a:r>
            <a:r>
              <a:rPr lang="it-IT" err="1"/>
              <a:t>Leaf</a:t>
            </a:r>
            <a:r>
              <a:rPr lang="it-IT"/>
              <a:t> </a:t>
            </a:r>
            <a:r>
              <a:rPr lang="it-IT" err="1"/>
              <a:t>announces</a:t>
            </a:r>
            <a:r>
              <a:rPr lang="it-IT"/>
              <a:t> </a:t>
            </a:r>
            <a:r>
              <a:rPr lang="it-IT" err="1"/>
              <a:t>its</a:t>
            </a:r>
            <a:r>
              <a:rPr lang="it-IT"/>
              <a:t> </a:t>
            </a:r>
            <a:r>
              <a:rPr lang="it-IT" err="1"/>
              <a:t>server’s</a:t>
            </a:r>
            <a:r>
              <a:rPr lang="it-IT"/>
              <a:t> </a:t>
            </a:r>
            <a:r>
              <a:rPr lang="it-IT" err="1"/>
              <a:t>prefix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166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  <p:bldP spid="51" grpId="0"/>
      <p:bldP spid="6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DC04-95E5-0E1F-768E-D5697CAB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disadvantages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4B1DB-3A6E-AF69-DDBF-15EF2A98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containers/VMs share the same IP prefix of the server</a:t>
            </a:r>
          </a:p>
          <a:p>
            <a:pPr lvl="1"/>
            <a:r>
              <a:rPr lang="en-GB"/>
              <a:t>no possibility to move containers between servers without IP remapping</a:t>
            </a:r>
          </a:p>
          <a:p>
            <a:r>
              <a:rPr lang="en-GB"/>
              <a:t>tenants must follow the IP plan of the data </a:t>
            </a:r>
            <a:r>
              <a:rPr lang="en-GB" err="1"/>
              <a:t>center</a:t>
            </a:r>
            <a:endParaRPr lang="en-GB"/>
          </a:p>
          <a:p>
            <a:pPr lvl="1"/>
            <a:r>
              <a:rPr lang="en-GB"/>
              <a:t>cannot expose containers with custom IPs</a:t>
            </a:r>
          </a:p>
          <a:p>
            <a:r>
              <a:rPr lang="en-GB"/>
              <a:t>there is no isolation between </a:t>
            </a:r>
          </a:p>
          <a:p>
            <a:pPr lvl="1"/>
            <a:r>
              <a:rPr lang="en-GB"/>
              <a:t>the data </a:t>
            </a:r>
            <a:r>
              <a:rPr lang="en-GB" err="1"/>
              <a:t>center</a:t>
            </a:r>
            <a:r>
              <a:rPr lang="en-GB"/>
              <a:t> traffic and the tenants traffic</a:t>
            </a:r>
          </a:p>
          <a:p>
            <a:pPr lvl="1"/>
            <a:r>
              <a:rPr lang="en-GB"/>
              <a:t>different tenants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747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Fat-Tree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hands on </a:t>
            </a:r>
            <a:r>
              <a:rPr lang="en-GB" err="1"/>
              <a:t>Kathará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9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pre-conditions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Linux and macOS</a:t>
            </a:r>
          </a:p>
          <a:p>
            <a:pPr lvl="1"/>
            <a:r>
              <a:rPr lang="en-GB"/>
              <a:t>no specific requirement</a:t>
            </a:r>
          </a:p>
          <a:p>
            <a:r>
              <a:rPr lang="en-GB"/>
              <a:t>Windows</a:t>
            </a:r>
          </a:p>
          <a:p>
            <a:pPr lvl="1"/>
            <a:r>
              <a:rPr lang="en-GB"/>
              <a:t>WSL 2 does not support Multi-Path</a:t>
            </a:r>
          </a:p>
          <a:p>
            <a:pPr lvl="1"/>
            <a:r>
              <a:rPr lang="en-GB"/>
              <a:t>need to fallback to Hyper-V Docker backend</a:t>
            </a:r>
          </a:p>
          <a:p>
            <a:pPr lvl="2"/>
            <a:r>
              <a:rPr lang="en-GB"/>
              <a:t>open Docker Desktop and go to Settings (cog in the top-right corner)</a:t>
            </a:r>
          </a:p>
          <a:p>
            <a:pPr lvl="2"/>
            <a:r>
              <a:rPr lang="en-GB"/>
              <a:t>unselect the “Use the WSL 2 based engine” checkbox</a:t>
            </a:r>
          </a:p>
          <a:p>
            <a:pPr lvl="2"/>
            <a:r>
              <a:rPr lang="en-GB"/>
              <a:t>click “Apply &amp; restart” </a:t>
            </a:r>
          </a:p>
          <a:p>
            <a:pPr lvl="1"/>
            <a:r>
              <a:rPr lang="en-GB"/>
              <a:t>or create a VM with a Linux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72305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257800" cy="4525963"/>
          </a:xfrm>
        </p:spPr>
        <p:txBody>
          <a:bodyPr/>
          <a:lstStyle/>
          <a:p>
            <a:r>
              <a:rPr lang="en-GB" err="1"/>
              <a:t>tof_x_y_z</a:t>
            </a:r>
            <a:endParaRPr lang="en-GB"/>
          </a:p>
          <a:p>
            <a:pPr lvl="1"/>
            <a:r>
              <a:rPr lang="en-GB"/>
              <a:t>x: plane number</a:t>
            </a:r>
          </a:p>
          <a:p>
            <a:pPr lvl="1"/>
            <a:r>
              <a:rPr lang="en-GB"/>
              <a:t>y: level, always 2</a:t>
            </a:r>
          </a:p>
          <a:p>
            <a:pPr lvl="1"/>
            <a:r>
              <a:rPr lang="en-GB"/>
              <a:t>z: </a:t>
            </a:r>
            <a:r>
              <a:rPr lang="en-GB" err="1"/>
              <a:t>ToF</a:t>
            </a:r>
            <a:r>
              <a:rPr lang="en-GB"/>
              <a:t> number</a:t>
            </a:r>
          </a:p>
          <a:p>
            <a:r>
              <a:rPr lang="en-GB" err="1"/>
              <a:t>spine_x_y_z</a:t>
            </a:r>
            <a:endParaRPr lang="en-GB"/>
          </a:p>
          <a:p>
            <a:pPr lvl="1"/>
            <a:r>
              <a:rPr lang="en-GB"/>
              <a:t>x: </a:t>
            </a:r>
            <a:r>
              <a:rPr lang="en-GB" err="1"/>
              <a:t>PoD</a:t>
            </a:r>
            <a:r>
              <a:rPr lang="en-GB"/>
              <a:t> number</a:t>
            </a:r>
          </a:p>
          <a:p>
            <a:pPr lvl="1"/>
            <a:r>
              <a:rPr lang="en-GB"/>
              <a:t>y: level, always 1</a:t>
            </a:r>
          </a:p>
          <a:p>
            <a:pPr lvl="1"/>
            <a:r>
              <a:rPr lang="en-GB"/>
              <a:t>z: Spine number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F3A015-0DEF-B6CD-7D89-328F51CAF106}"/>
              </a:ext>
            </a:extLst>
          </p:cNvPr>
          <p:cNvSpPr txBox="1">
            <a:spLocks/>
          </p:cNvSpPr>
          <p:nvPr/>
        </p:nvSpPr>
        <p:spPr bwMode="auto">
          <a:xfrm>
            <a:off x="5867400" y="1600203"/>
            <a:ext cx="5715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28" indent="-22860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40" indent="-228606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52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63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74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86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97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err="1"/>
              <a:t>leaf_x_y_z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level, always 0</a:t>
            </a:r>
          </a:p>
          <a:p>
            <a:pPr lvl="1"/>
            <a:r>
              <a:rPr lang="en-GB" kern="0"/>
              <a:t>z: Leaf number</a:t>
            </a:r>
          </a:p>
          <a:p>
            <a:r>
              <a:rPr lang="en-GB" kern="0" err="1"/>
              <a:t>server_x_y_z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corresponding Leaf number</a:t>
            </a:r>
          </a:p>
          <a:p>
            <a:pPr lvl="1"/>
            <a:r>
              <a:rPr lang="en-GB" kern="0"/>
              <a:t>z: server number</a:t>
            </a:r>
          </a:p>
        </p:txBody>
      </p:sp>
    </p:spTree>
    <p:extLst>
      <p:ext uri="{BB962C8B-B14F-4D97-AF65-F5344CB8AC3E}">
        <p14:creationId xmlns:p14="http://schemas.microsoft.com/office/powerpoint/2010/main" val="410078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DC0-3A5A-D934-45E0-372CD9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Equal-Cost Multi-Path (ECMP)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7B1-213E-6B87-DB3A-1E2428C8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specific approach to Multi-Path</a:t>
            </a:r>
          </a:p>
          <a:p>
            <a:r>
              <a:rPr lang="en-GB"/>
              <a:t>exploits paths to the same destination that have the same “cost”</a:t>
            </a:r>
          </a:p>
          <a:p>
            <a:pPr lvl="1"/>
            <a:r>
              <a:rPr lang="en-GB"/>
              <a:t>e.g., same IGP cost, same number of hops</a:t>
            </a:r>
          </a:p>
          <a:p>
            <a:r>
              <a:rPr lang="en-GB"/>
              <a:t>allows to choose among the available paths in a uniform way</a:t>
            </a:r>
          </a:p>
          <a:p>
            <a:r>
              <a:rPr lang="en-GB"/>
              <a:t>often used in Fat-Tree data </a:t>
            </a:r>
            <a:r>
              <a:rPr lang="en-GB" err="1"/>
              <a:t>centers</a:t>
            </a:r>
            <a:endParaRPr lang="en-GB"/>
          </a:p>
          <a:p>
            <a:pPr lvl="1"/>
            <a:r>
              <a:rPr lang="en-GB"/>
              <a:t>we’ll get there in a couple of slides</a:t>
            </a:r>
          </a:p>
        </p:txBody>
      </p:sp>
    </p:spTree>
    <p:extLst>
      <p:ext uri="{BB962C8B-B14F-4D97-AF65-F5344CB8AC3E}">
        <p14:creationId xmlns:p14="http://schemas.microsoft.com/office/powerpoint/2010/main" val="1981815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 66">
            <a:extLst>
              <a:ext uri="{FF2B5EF4-FFF2-40B4-BE49-F238E27FC236}">
                <a16:creationId xmlns:a16="http://schemas.microsoft.com/office/drawing/2014/main" id="{157804A6-BD9D-1A1E-2CF2-79DE218F2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94195" y="4503847"/>
            <a:ext cx="837518" cy="55215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b="1"/>
          </a:p>
        </p:txBody>
      </p:sp>
      <p:sp>
        <p:nvSpPr>
          <p:cNvPr id="108" name="Line 66">
            <a:extLst>
              <a:ext uri="{FF2B5EF4-FFF2-40B4-BE49-F238E27FC236}">
                <a16:creationId xmlns:a16="http://schemas.microsoft.com/office/drawing/2014/main" id="{E0DB6AA3-5691-8917-EAF8-D948CD2D34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73916" y="4860351"/>
            <a:ext cx="475055" cy="31042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7" name="Line 66">
            <a:extLst>
              <a:ext uri="{FF2B5EF4-FFF2-40B4-BE49-F238E27FC236}">
                <a16:creationId xmlns:a16="http://schemas.microsoft.com/office/drawing/2014/main" id="{C2A13392-8F3E-007D-6891-5FB2E3A18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66" y="4942347"/>
            <a:ext cx="553121" cy="2133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6" name="Line 66">
            <a:extLst>
              <a:ext uri="{FF2B5EF4-FFF2-40B4-BE49-F238E27FC236}">
                <a16:creationId xmlns:a16="http://schemas.microsoft.com/office/drawing/2014/main" id="{EBBE7994-50C2-EE78-A1BE-13AFF53250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35318" y="4596876"/>
            <a:ext cx="1294400" cy="55878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3" name="Line 66">
            <a:extLst>
              <a:ext uri="{FF2B5EF4-FFF2-40B4-BE49-F238E27FC236}">
                <a16:creationId xmlns:a16="http://schemas.microsoft.com/office/drawing/2014/main" id="{ACF97EE2-DED2-EDBC-C04A-47545CD8CA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3897" y="4942347"/>
            <a:ext cx="344978" cy="22325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2" name="Line 66">
            <a:extLst>
              <a:ext uri="{FF2B5EF4-FFF2-40B4-BE49-F238E27FC236}">
                <a16:creationId xmlns:a16="http://schemas.microsoft.com/office/drawing/2014/main" id="{1BE98201-31A6-1220-9BD8-5DA0CA86DD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3453" y="4574486"/>
            <a:ext cx="985422" cy="546698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1" name="Line 66">
            <a:extLst>
              <a:ext uri="{FF2B5EF4-FFF2-40B4-BE49-F238E27FC236}">
                <a16:creationId xmlns:a16="http://schemas.microsoft.com/office/drawing/2014/main" id="{6E7ED664-9F10-30E9-0B89-E7EDF4E4D8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200" y="4917161"/>
            <a:ext cx="466604" cy="12815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0" name="Line 66">
            <a:extLst>
              <a:ext uri="{FF2B5EF4-FFF2-40B4-BE49-F238E27FC236}">
                <a16:creationId xmlns:a16="http://schemas.microsoft.com/office/drawing/2014/main" id="{4E05C75A-97CC-E9B1-0D74-418BAD9E33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84145" y="4671473"/>
            <a:ext cx="1243490" cy="44971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7" name="Line 66">
            <a:extLst>
              <a:ext uri="{FF2B5EF4-FFF2-40B4-BE49-F238E27FC236}">
                <a16:creationId xmlns:a16="http://schemas.microsoft.com/office/drawing/2014/main" id="{EF18C188-E3BB-A319-4876-004106C97C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4551" y="2241069"/>
            <a:ext cx="520001" cy="48220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6" name="Line 66">
            <a:extLst>
              <a:ext uri="{FF2B5EF4-FFF2-40B4-BE49-F238E27FC236}">
                <a16:creationId xmlns:a16="http://schemas.microsoft.com/office/drawing/2014/main" id="{DE2E70C5-BC15-F61F-D425-903AC0D66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91141" y="1853717"/>
            <a:ext cx="969442" cy="8552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5" name="Line 66">
            <a:extLst>
              <a:ext uri="{FF2B5EF4-FFF2-40B4-BE49-F238E27FC236}">
                <a16:creationId xmlns:a16="http://schemas.microsoft.com/office/drawing/2014/main" id="{05B415A9-EACA-BD73-DF52-5F051E8DC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5607" y="1568698"/>
            <a:ext cx="1514258" cy="117573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EA44-8400-E504-CF36-C1835440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topology</a:t>
            </a:r>
          </a:p>
        </p:txBody>
      </p:sp>
      <p:sp>
        <p:nvSpPr>
          <p:cNvPr id="4" name="AutoShape 118">
            <a:extLst>
              <a:ext uri="{FF2B5EF4-FFF2-40B4-BE49-F238E27FC236}">
                <a16:creationId xmlns:a16="http://schemas.microsoft.com/office/drawing/2014/main" id="{6EECCFE6-3E69-DCD3-D7A3-A73CF8076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490" y="1434337"/>
            <a:ext cx="2838166" cy="668869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61CFDCE-3CB9-DC3A-CB1C-3B950F56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568" y="4183176"/>
            <a:ext cx="1361031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F8743A21-3F33-C0E3-9AB0-8B0A403D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47" y="4183275"/>
            <a:ext cx="1261303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C5EB52B5-59E6-8513-7A46-65DA236D3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768" y="4191482"/>
            <a:ext cx="1315834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5CE8F996-1A73-8FCA-2758-400374FB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309" y="4191482"/>
            <a:ext cx="1321666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D68D9CDA-FCA0-5D12-6BD7-BCE1B47A3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90" y="3077377"/>
            <a:ext cx="2886301" cy="668869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9E4EAF1F-F610-D9DA-92DD-DDFC21F1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738" y="3040935"/>
            <a:ext cx="2813833" cy="668869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cxnSp>
        <p:nvCxnSpPr>
          <p:cNvPr id="15" name="AutoShape 30">
            <a:extLst>
              <a:ext uri="{FF2B5EF4-FFF2-40B4-BE49-F238E27FC236}">
                <a16:creationId xmlns:a16="http://schemas.microsoft.com/office/drawing/2014/main" id="{BE767603-537D-CA00-2B02-856BCA293FE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3106296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32">
            <a:extLst>
              <a:ext uri="{FF2B5EF4-FFF2-40B4-BE49-F238E27FC236}">
                <a16:creationId xmlns:a16="http://schemas.microsoft.com/office/drawing/2014/main" id="{4E26D0CE-573B-9963-B365-E4D830E83BA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4386353" y="1987153"/>
            <a:ext cx="844732" cy="119464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33">
            <a:extLst>
              <a:ext uri="{FF2B5EF4-FFF2-40B4-BE49-F238E27FC236}">
                <a16:creationId xmlns:a16="http://schemas.microsoft.com/office/drawing/2014/main" id="{77B0BD15-3F5C-3A6A-854B-6A969D9E6AFC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4863111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40">
            <a:extLst>
              <a:ext uri="{FF2B5EF4-FFF2-40B4-BE49-F238E27FC236}">
                <a16:creationId xmlns:a16="http://schemas.microsoft.com/office/drawing/2014/main" id="{DAEF3713-5B4E-9839-91B9-FEADBD403F56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2682511" y="1987153"/>
            <a:ext cx="2548574" cy="117861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51">
            <a:extLst>
              <a:ext uri="{FF2B5EF4-FFF2-40B4-BE49-F238E27FC236}">
                <a16:creationId xmlns:a16="http://schemas.microsoft.com/office/drawing/2014/main" id="{ED153B9B-2310-4143-BDD4-F46EF6E3053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712393" cy="67424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2">
            <a:extLst>
              <a:ext uri="{FF2B5EF4-FFF2-40B4-BE49-F238E27FC236}">
                <a16:creationId xmlns:a16="http://schemas.microsoft.com/office/drawing/2014/main" id="{F16C2346-3188-1100-D5B1-EAF507DF355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86353" y="3644847"/>
            <a:ext cx="8551" cy="65821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3">
            <a:extLst>
              <a:ext uri="{FF2B5EF4-FFF2-40B4-BE49-F238E27FC236}">
                <a16:creationId xmlns:a16="http://schemas.microsoft.com/office/drawing/2014/main" id="{F189DBB4-2480-14BE-560C-86E4B2D54A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938" cy="68168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4">
            <a:extLst>
              <a:ext uri="{FF2B5EF4-FFF2-40B4-BE49-F238E27FC236}">
                <a16:creationId xmlns:a16="http://schemas.microsoft.com/office/drawing/2014/main" id="{B28434CA-1651-F3B3-4A27-242A384D6E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84449" y="3644847"/>
            <a:ext cx="1701904" cy="66565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55">
            <a:extLst>
              <a:ext uri="{FF2B5EF4-FFF2-40B4-BE49-F238E27FC236}">
                <a16:creationId xmlns:a16="http://schemas.microsoft.com/office/drawing/2014/main" id="{A02BA591-1CA9-AC3B-C491-57B4FAAA3B2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1766118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56">
            <a:extLst>
              <a:ext uri="{FF2B5EF4-FFF2-40B4-BE49-F238E27FC236}">
                <a16:creationId xmlns:a16="http://schemas.microsoft.com/office/drawing/2014/main" id="{29783F1E-0194-6CAD-DCED-D44EC615029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094196" y="3629732"/>
            <a:ext cx="9303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57">
            <a:extLst>
              <a:ext uri="{FF2B5EF4-FFF2-40B4-BE49-F238E27FC236}">
                <a16:creationId xmlns:a16="http://schemas.microsoft.com/office/drawing/2014/main" id="{8BF62981-E0E6-93B5-1963-153EDB577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5039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58">
            <a:extLst>
              <a:ext uri="{FF2B5EF4-FFF2-40B4-BE49-F238E27FC236}">
                <a16:creationId xmlns:a16="http://schemas.microsoft.com/office/drawing/2014/main" id="{1AA979D0-F8F6-D87A-A54B-3A1F67CAEA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342420" y="3629732"/>
            <a:ext cx="1751776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Line 71">
            <a:extLst>
              <a:ext uri="{FF2B5EF4-FFF2-40B4-BE49-F238E27FC236}">
                <a16:creationId xmlns:a16="http://schemas.microsoft.com/office/drawing/2014/main" id="{7463DECB-8805-0F2B-9313-9AF9195C750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2492471" y="4911053"/>
            <a:ext cx="616142" cy="34519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33" name="Line 72">
            <a:extLst>
              <a:ext uri="{FF2B5EF4-FFF2-40B4-BE49-F238E27FC236}">
                <a16:creationId xmlns:a16="http://schemas.microsoft.com/office/drawing/2014/main" id="{C6D27F4B-86B9-A3F1-BF4C-3B85F5EA7136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1941088" y="4694747"/>
            <a:ext cx="598014" cy="77569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A134703C-8523-D0E0-3D7C-AA3E67F77300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1387743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4">
            <a:extLst>
              <a:ext uri="{FF2B5EF4-FFF2-40B4-BE49-F238E27FC236}">
                <a16:creationId xmlns:a16="http://schemas.microsoft.com/office/drawing/2014/main" id="{EE9AC837-35EA-FC03-E279-1506D1AF5D5D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4386353" y="2006413"/>
            <a:ext cx="2563285" cy="117538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5">
            <a:extLst>
              <a:ext uri="{FF2B5EF4-FFF2-40B4-BE49-F238E27FC236}">
                <a16:creationId xmlns:a16="http://schemas.microsoft.com/office/drawing/2014/main" id="{109AE0BD-2587-0374-A015-5D1D36EAD416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3144558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0E0B165A-89D3-401A-AA61-BF52481A9369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2682511" y="2006413"/>
            <a:ext cx="4267127" cy="1159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837738B-186D-D06C-F2D7-E3B3D556AFEB}"/>
              </a:ext>
            </a:extLst>
          </p:cNvPr>
          <p:cNvSpPr/>
          <p:nvPr/>
        </p:nvSpPr>
        <p:spPr>
          <a:xfrm>
            <a:off x="2029350" y="3011238"/>
            <a:ext cx="3028765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388560-70CB-A025-3AEE-56662939986F}"/>
              </a:ext>
            </a:extLst>
          </p:cNvPr>
          <p:cNvSpPr/>
          <p:nvPr/>
        </p:nvSpPr>
        <p:spPr>
          <a:xfrm>
            <a:off x="7666328" y="3009044"/>
            <a:ext cx="3083567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31FD9A-C6E4-C9C1-E5A6-804A7342384F}"/>
              </a:ext>
            </a:extLst>
          </p:cNvPr>
          <p:cNvSpPr/>
          <p:nvPr/>
        </p:nvSpPr>
        <p:spPr>
          <a:xfrm>
            <a:off x="4593630" y="1371600"/>
            <a:ext cx="3018696" cy="826056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64B512-4785-51E1-86FD-CD09ECA324C0}"/>
              </a:ext>
            </a:extLst>
          </p:cNvPr>
          <p:cNvGrpSpPr/>
          <p:nvPr/>
        </p:nvGrpSpPr>
        <p:grpSpPr>
          <a:xfrm>
            <a:off x="3981652" y="3181796"/>
            <a:ext cx="809402" cy="463051"/>
            <a:chOff x="967835" y="2541918"/>
            <a:chExt cx="1426054" cy="463051"/>
          </a:xfrm>
        </p:grpSpPr>
        <p:grpSp>
          <p:nvGrpSpPr>
            <p:cNvPr id="121" name="Group 93">
              <a:extLst>
                <a:ext uri="{FF2B5EF4-FFF2-40B4-BE49-F238E27FC236}">
                  <a16:creationId xmlns:a16="http://schemas.microsoft.com/office/drawing/2014/main" id="{43DE3BBD-5424-7CF9-F367-CE288917A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23" name="Group 94">
                <a:extLst>
                  <a:ext uri="{FF2B5EF4-FFF2-40B4-BE49-F238E27FC236}">
                    <a16:creationId xmlns:a16="http://schemas.microsoft.com/office/drawing/2014/main" id="{1EAF63BF-71E1-45A1-38F2-BD15CF55A6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25" name="AutoShape 95">
                  <a:extLst>
                    <a:ext uri="{FF2B5EF4-FFF2-40B4-BE49-F238E27FC236}">
                      <a16:creationId xmlns:a16="http://schemas.microsoft.com/office/drawing/2014/main" id="{DF9873E5-00C4-751E-FA67-F494EC2A0C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26" name="Group 96">
                  <a:extLst>
                    <a:ext uri="{FF2B5EF4-FFF2-40B4-BE49-F238E27FC236}">
                      <a16:creationId xmlns:a16="http://schemas.microsoft.com/office/drawing/2014/main" id="{AA68F1F5-EF32-C929-E386-5029B55AC8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127" name="Group 97">
                    <a:extLst>
                      <a:ext uri="{FF2B5EF4-FFF2-40B4-BE49-F238E27FC236}">
                        <a16:creationId xmlns:a16="http://schemas.microsoft.com/office/drawing/2014/main" id="{E019B2A0-C76F-8258-6AB2-350B34903AD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37" name="Freeform 98">
                      <a:extLst>
                        <a:ext uri="{FF2B5EF4-FFF2-40B4-BE49-F238E27FC236}">
                          <a16:creationId xmlns:a16="http://schemas.microsoft.com/office/drawing/2014/main" id="{7C09AAB2-79BB-8FA4-C3D2-0213A98719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8" name="Freeform 99">
                      <a:extLst>
                        <a:ext uri="{FF2B5EF4-FFF2-40B4-BE49-F238E27FC236}">
                          <a16:creationId xmlns:a16="http://schemas.microsoft.com/office/drawing/2014/main" id="{EF43869F-9CE5-6A9A-5DB0-13705EF484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9" name="Freeform 100">
                      <a:extLst>
                        <a:ext uri="{FF2B5EF4-FFF2-40B4-BE49-F238E27FC236}">
                          <a16:creationId xmlns:a16="http://schemas.microsoft.com/office/drawing/2014/main" id="{7537A8CA-DE9E-DA77-C5FF-C36828DBA1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0" name="Freeform 101">
                      <a:extLst>
                        <a:ext uri="{FF2B5EF4-FFF2-40B4-BE49-F238E27FC236}">
                          <a16:creationId xmlns:a16="http://schemas.microsoft.com/office/drawing/2014/main" id="{791A9C2A-D4EB-12B4-4108-CB6DB265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1" name="Freeform 102">
                      <a:extLst>
                        <a:ext uri="{FF2B5EF4-FFF2-40B4-BE49-F238E27FC236}">
                          <a16:creationId xmlns:a16="http://schemas.microsoft.com/office/drawing/2014/main" id="{DE003316-2EA9-B541-222D-2B62EB74A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2" name="Freeform 103">
                      <a:extLst>
                        <a:ext uri="{FF2B5EF4-FFF2-40B4-BE49-F238E27FC236}">
                          <a16:creationId xmlns:a16="http://schemas.microsoft.com/office/drawing/2014/main" id="{07309A1A-6841-EF78-6D75-8324E85F2F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3" name="Freeform 104">
                      <a:extLst>
                        <a:ext uri="{FF2B5EF4-FFF2-40B4-BE49-F238E27FC236}">
                          <a16:creationId xmlns:a16="http://schemas.microsoft.com/office/drawing/2014/main" id="{AD0373CC-EAAD-5EE0-4811-AC7F2B5A98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4" name="Freeform 105">
                      <a:extLst>
                        <a:ext uri="{FF2B5EF4-FFF2-40B4-BE49-F238E27FC236}">
                          <a16:creationId xmlns:a16="http://schemas.microsoft.com/office/drawing/2014/main" id="{C325EE30-95E6-4334-CB6A-B5E8373AAA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128" name="Group 106">
                    <a:extLst>
                      <a:ext uri="{FF2B5EF4-FFF2-40B4-BE49-F238E27FC236}">
                        <a16:creationId xmlns:a16="http://schemas.microsoft.com/office/drawing/2014/main" id="{EBD601ED-F00D-36F1-CCE7-3CAFFD0CFD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129" name="Freeform 107">
                      <a:extLst>
                        <a:ext uri="{FF2B5EF4-FFF2-40B4-BE49-F238E27FC236}">
                          <a16:creationId xmlns:a16="http://schemas.microsoft.com/office/drawing/2014/main" id="{6145BE27-41C9-19AF-DD6B-9E690C042E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08">
                      <a:extLst>
                        <a:ext uri="{FF2B5EF4-FFF2-40B4-BE49-F238E27FC236}">
                          <a16:creationId xmlns:a16="http://schemas.microsoft.com/office/drawing/2014/main" id="{2E308260-FC66-AB9E-648C-31CFDCBEF0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1" name="Freeform 109">
                      <a:extLst>
                        <a:ext uri="{FF2B5EF4-FFF2-40B4-BE49-F238E27FC236}">
                          <a16:creationId xmlns:a16="http://schemas.microsoft.com/office/drawing/2014/main" id="{47FDD493-E7EC-6F1D-D951-911AAAB822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10">
                      <a:extLst>
                        <a:ext uri="{FF2B5EF4-FFF2-40B4-BE49-F238E27FC236}">
                          <a16:creationId xmlns:a16="http://schemas.microsoft.com/office/drawing/2014/main" id="{9CF5934E-AE78-C966-6348-02AF56A3AE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3" name="Freeform 111">
                      <a:extLst>
                        <a:ext uri="{FF2B5EF4-FFF2-40B4-BE49-F238E27FC236}">
                          <a16:creationId xmlns:a16="http://schemas.microsoft.com/office/drawing/2014/main" id="{53AD57C9-6854-B84F-ABDA-6E693B5FC7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4" name="Freeform 112">
                      <a:extLst>
                        <a:ext uri="{FF2B5EF4-FFF2-40B4-BE49-F238E27FC236}">
                          <a16:creationId xmlns:a16="http://schemas.microsoft.com/office/drawing/2014/main" id="{9641F6FA-2E19-1A4E-813A-87F02D4A16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5" name="Freeform 113">
                      <a:extLst>
                        <a:ext uri="{FF2B5EF4-FFF2-40B4-BE49-F238E27FC236}">
                          <a16:creationId xmlns:a16="http://schemas.microsoft.com/office/drawing/2014/main" id="{CE198419-245B-770E-BA13-27C99CCE05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6" name="Freeform 114">
                      <a:extLst>
                        <a:ext uri="{FF2B5EF4-FFF2-40B4-BE49-F238E27FC236}">
                          <a16:creationId xmlns:a16="http://schemas.microsoft.com/office/drawing/2014/main" id="{1BA8A3A8-09D4-F1F4-B476-72DE130C1A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24" name="WordArt 115">
                <a:extLst>
                  <a:ext uri="{FF2B5EF4-FFF2-40B4-BE49-F238E27FC236}">
                    <a16:creationId xmlns:a16="http://schemas.microsoft.com/office/drawing/2014/main" id="{3BD51645-C458-238D-9B08-1E2A9E38A128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2" name="WordArt 68">
              <a:extLst>
                <a:ext uri="{FF2B5EF4-FFF2-40B4-BE49-F238E27FC236}">
                  <a16:creationId xmlns:a16="http://schemas.microsoft.com/office/drawing/2014/main" id="{CCA7198E-D4C5-F59C-3B5C-68DB1F1C6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spine_1_1_2</a:t>
              </a: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43B49D79-133F-BB7B-7797-39A2F015209A}"/>
              </a:ext>
            </a:extLst>
          </p:cNvPr>
          <p:cNvGrpSpPr/>
          <p:nvPr/>
        </p:nvGrpSpPr>
        <p:grpSpPr>
          <a:xfrm>
            <a:off x="2277810" y="3165765"/>
            <a:ext cx="809402" cy="463051"/>
            <a:chOff x="967835" y="2541918"/>
            <a:chExt cx="1426054" cy="463051"/>
          </a:xfrm>
        </p:grpSpPr>
        <p:grpSp>
          <p:nvGrpSpPr>
            <p:cNvPr id="370" name="Group 93">
              <a:extLst>
                <a:ext uri="{FF2B5EF4-FFF2-40B4-BE49-F238E27FC236}">
                  <a16:creationId xmlns:a16="http://schemas.microsoft.com/office/drawing/2014/main" id="{40948096-0BDB-FEBD-7DE6-B84DE9C664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72" name="Group 94">
                <a:extLst>
                  <a:ext uri="{FF2B5EF4-FFF2-40B4-BE49-F238E27FC236}">
                    <a16:creationId xmlns:a16="http://schemas.microsoft.com/office/drawing/2014/main" id="{1C7EA739-4CC6-5430-21AD-139FFF2DAF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74" name="AutoShape 95">
                  <a:extLst>
                    <a:ext uri="{FF2B5EF4-FFF2-40B4-BE49-F238E27FC236}">
                      <a16:creationId xmlns:a16="http://schemas.microsoft.com/office/drawing/2014/main" id="{B259C86A-9B8A-E4DE-F68C-9E8BC3682CC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5" name="Group 96">
                  <a:extLst>
                    <a:ext uri="{FF2B5EF4-FFF2-40B4-BE49-F238E27FC236}">
                      <a16:creationId xmlns:a16="http://schemas.microsoft.com/office/drawing/2014/main" id="{D433D20B-91E9-BED3-B7AB-73055090DD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76" name="Group 97">
                    <a:extLst>
                      <a:ext uri="{FF2B5EF4-FFF2-40B4-BE49-F238E27FC236}">
                        <a16:creationId xmlns:a16="http://schemas.microsoft.com/office/drawing/2014/main" id="{957F7EEB-5899-A5E8-8CD3-3434210509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86" name="Freeform 98">
                      <a:extLst>
                        <a:ext uri="{FF2B5EF4-FFF2-40B4-BE49-F238E27FC236}">
                          <a16:creationId xmlns:a16="http://schemas.microsoft.com/office/drawing/2014/main" id="{C3935E30-A427-66A3-0C3E-782E133B9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Freeform 99">
                      <a:extLst>
                        <a:ext uri="{FF2B5EF4-FFF2-40B4-BE49-F238E27FC236}">
                          <a16:creationId xmlns:a16="http://schemas.microsoft.com/office/drawing/2014/main" id="{227A7790-01B7-06F2-E43F-4DC7711C2F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8" name="Freeform 100">
                      <a:extLst>
                        <a:ext uri="{FF2B5EF4-FFF2-40B4-BE49-F238E27FC236}">
                          <a16:creationId xmlns:a16="http://schemas.microsoft.com/office/drawing/2014/main" id="{8687A9E4-78BF-FF44-3455-EB32FB9A3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9" name="Freeform 101">
                      <a:extLst>
                        <a:ext uri="{FF2B5EF4-FFF2-40B4-BE49-F238E27FC236}">
                          <a16:creationId xmlns:a16="http://schemas.microsoft.com/office/drawing/2014/main" id="{8CC383C3-D167-E5A7-1048-55025FDD2C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0" name="Freeform 102">
                      <a:extLst>
                        <a:ext uri="{FF2B5EF4-FFF2-40B4-BE49-F238E27FC236}">
                          <a16:creationId xmlns:a16="http://schemas.microsoft.com/office/drawing/2014/main" id="{68FB7745-5356-C3AA-7730-9C57312E5F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1" name="Freeform 103">
                      <a:extLst>
                        <a:ext uri="{FF2B5EF4-FFF2-40B4-BE49-F238E27FC236}">
                          <a16:creationId xmlns:a16="http://schemas.microsoft.com/office/drawing/2014/main" id="{B4C8C609-953F-2D2B-F8A7-A9D943782F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2" name="Freeform 104">
                      <a:extLst>
                        <a:ext uri="{FF2B5EF4-FFF2-40B4-BE49-F238E27FC236}">
                          <a16:creationId xmlns:a16="http://schemas.microsoft.com/office/drawing/2014/main" id="{2823A378-C818-2DA4-D6FF-67CF187144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3" name="Freeform 105">
                      <a:extLst>
                        <a:ext uri="{FF2B5EF4-FFF2-40B4-BE49-F238E27FC236}">
                          <a16:creationId xmlns:a16="http://schemas.microsoft.com/office/drawing/2014/main" id="{87CD019B-7D0B-6EED-4CFB-0F931474F9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7" name="Group 106">
                    <a:extLst>
                      <a:ext uri="{FF2B5EF4-FFF2-40B4-BE49-F238E27FC236}">
                        <a16:creationId xmlns:a16="http://schemas.microsoft.com/office/drawing/2014/main" id="{A55F724C-5B5D-7104-9686-12DC8C12AB1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378" name="Freeform 107">
                      <a:extLst>
                        <a:ext uri="{FF2B5EF4-FFF2-40B4-BE49-F238E27FC236}">
                          <a16:creationId xmlns:a16="http://schemas.microsoft.com/office/drawing/2014/main" id="{326E116D-C29F-38C3-9374-55E673D376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9" name="Freeform 108">
                      <a:extLst>
                        <a:ext uri="{FF2B5EF4-FFF2-40B4-BE49-F238E27FC236}">
                          <a16:creationId xmlns:a16="http://schemas.microsoft.com/office/drawing/2014/main" id="{07E2B7AB-E9BE-F408-DA5C-DF7DB91E0E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0" name="Freeform 109">
                      <a:extLst>
                        <a:ext uri="{FF2B5EF4-FFF2-40B4-BE49-F238E27FC236}">
                          <a16:creationId xmlns:a16="http://schemas.microsoft.com/office/drawing/2014/main" id="{5DB661BA-D31C-9C4F-5561-94952F38B3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1" name="Freeform 110">
                      <a:extLst>
                        <a:ext uri="{FF2B5EF4-FFF2-40B4-BE49-F238E27FC236}">
                          <a16:creationId xmlns:a16="http://schemas.microsoft.com/office/drawing/2014/main" id="{06109DF1-BF08-95B8-EF10-A956C813B6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Freeform 111">
                      <a:extLst>
                        <a:ext uri="{FF2B5EF4-FFF2-40B4-BE49-F238E27FC236}">
                          <a16:creationId xmlns:a16="http://schemas.microsoft.com/office/drawing/2014/main" id="{A1B8ADBA-FF43-B10B-4A5C-4261BE067B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3" name="Freeform 112">
                      <a:extLst>
                        <a:ext uri="{FF2B5EF4-FFF2-40B4-BE49-F238E27FC236}">
                          <a16:creationId xmlns:a16="http://schemas.microsoft.com/office/drawing/2014/main" id="{60357803-979F-9BD9-A415-D88F2A9070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4" name="Freeform 113">
                      <a:extLst>
                        <a:ext uri="{FF2B5EF4-FFF2-40B4-BE49-F238E27FC236}">
                          <a16:creationId xmlns:a16="http://schemas.microsoft.com/office/drawing/2014/main" id="{56DB2785-F6A4-EEE2-B5DA-717164C2C9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5" name="Freeform 114">
                      <a:extLst>
                        <a:ext uri="{FF2B5EF4-FFF2-40B4-BE49-F238E27FC236}">
                          <a16:creationId xmlns:a16="http://schemas.microsoft.com/office/drawing/2014/main" id="{DB952E99-FFC5-A2B8-C977-026F689EA4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73" name="WordArt 115">
                <a:extLst>
                  <a:ext uri="{FF2B5EF4-FFF2-40B4-BE49-F238E27FC236}">
                    <a16:creationId xmlns:a16="http://schemas.microsoft.com/office/drawing/2014/main" id="{0561103C-3090-0A4B-41A1-2C9AA4B584C6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71" name="WordArt 68">
              <a:extLst>
                <a:ext uri="{FF2B5EF4-FFF2-40B4-BE49-F238E27FC236}">
                  <a16:creationId xmlns:a16="http://schemas.microsoft.com/office/drawing/2014/main" id="{8B22F49C-234E-76CF-1DCC-443B5D436E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spine_1_1_1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8BA8637-0D56-37A6-A718-720CDDB707C3}"/>
              </a:ext>
            </a:extLst>
          </p:cNvPr>
          <p:cNvGrpSpPr/>
          <p:nvPr/>
        </p:nvGrpSpPr>
        <p:grpSpPr>
          <a:xfrm>
            <a:off x="2279748" y="4310500"/>
            <a:ext cx="809402" cy="463051"/>
            <a:chOff x="967835" y="2541918"/>
            <a:chExt cx="1426054" cy="463051"/>
          </a:xfrm>
        </p:grpSpPr>
        <p:grpSp>
          <p:nvGrpSpPr>
            <p:cNvPr id="395" name="Group 93">
              <a:extLst>
                <a:ext uri="{FF2B5EF4-FFF2-40B4-BE49-F238E27FC236}">
                  <a16:creationId xmlns:a16="http://schemas.microsoft.com/office/drawing/2014/main" id="{6FAA72F4-AB43-E6FD-50DD-93BD934A1C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97" name="Group 94">
                <a:extLst>
                  <a:ext uri="{FF2B5EF4-FFF2-40B4-BE49-F238E27FC236}">
                    <a16:creationId xmlns:a16="http://schemas.microsoft.com/office/drawing/2014/main" id="{1AB5774E-E2DE-9FCD-71ED-69F8314A644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99" name="AutoShape 95">
                  <a:extLst>
                    <a:ext uri="{FF2B5EF4-FFF2-40B4-BE49-F238E27FC236}">
                      <a16:creationId xmlns:a16="http://schemas.microsoft.com/office/drawing/2014/main" id="{EFEAC1F7-2948-5938-3C2D-F0EBAE35AC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0" name="Group 96">
                  <a:extLst>
                    <a:ext uri="{FF2B5EF4-FFF2-40B4-BE49-F238E27FC236}">
                      <a16:creationId xmlns:a16="http://schemas.microsoft.com/office/drawing/2014/main" id="{4610D471-89EF-5B6C-2BB1-3447398A65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01" name="Group 97">
                    <a:extLst>
                      <a:ext uri="{FF2B5EF4-FFF2-40B4-BE49-F238E27FC236}">
                        <a16:creationId xmlns:a16="http://schemas.microsoft.com/office/drawing/2014/main" id="{17BF00BC-3A50-F04B-1340-482E6064488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11" name="Freeform 98">
                      <a:extLst>
                        <a:ext uri="{FF2B5EF4-FFF2-40B4-BE49-F238E27FC236}">
                          <a16:creationId xmlns:a16="http://schemas.microsoft.com/office/drawing/2014/main" id="{624DAE27-557B-2D46-3744-DBE77970FF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2" name="Freeform 99">
                      <a:extLst>
                        <a:ext uri="{FF2B5EF4-FFF2-40B4-BE49-F238E27FC236}">
                          <a16:creationId xmlns:a16="http://schemas.microsoft.com/office/drawing/2014/main" id="{BA5C6E37-E949-7B7C-2568-BAFD9A4CA5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3" name="Freeform 100">
                      <a:extLst>
                        <a:ext uri="{FF2B5EF4-FFF2-40B4-BE49-F238E27FC236}">
                          <a16:creationId xmlns:a16="http://schemas.microsoft.com/office/drawing/2014/main" id="{C33C5BD7-7285-F181-1167-DE65768AA1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4" name="Freeform 101">
                      <a:extLst>
                        <a:ext uri="{FF2B5EF4-FFF2-40B4-BE49-F238E27FC236}">
                          <a16:creationId xmlns:a16="http://schemas.microsoft.com/office/drawing/2014/main" id="{ECD16EC3-E43A-3C6D-812B-2742F0A971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5" name="Freeform 102">
                      <a:extLst>
                        <a:ext uri="{FF2B5EF4-FFF2-40B4-BE49-F238E27FC236}">
                          <a16:creationId xmlns:a16="http://schemas.microsoft.com/office/drawing/2014/main" id="{CC8090B8-A2BF-3585-A4C0-C356F6DF15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6" name="Freeform 103">
                      <a:extLst>
                        <a:ext uri="{FF2B5EF4-FFF2-40B4-BE49-F238E27FC236}">
                          <a16:creationId xmlns:a16="http://schemas.microsoft.com/office/drawing/2014/main" id="{390FCBA0-A4BB-1EB1-D0A3-6784DE75B0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7" name="Freeform 104">
                      <a:extLst>
                        <a:ext uri="{FF2B5EF4-FFF2-40B4-BE49-F238E27FC236}">
                          <a16:creationId xmlns:a16="http://schemas.microsoft.com/office/drawing/2014/main" id="{778DDED4-FDCD-D203-E883-F7147BF29F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8" name="Freeform 105">
                      <a:extLst>
                        <a:ext uri="{FF2B5EF4-FFF2-40B4-BE49-F238E27FC236}">
                          <a16:creationId xmlns:a16="http://schemas.microsoft.com/office/drawing/2014/main" id="{5E5F1E88-E65A-F9AB-9B38-F2821F8A9F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2" name="Group 106">
                    <a:extLst>
                      <a:ext uri="{FF2B5EF4-FFF2-40B4-BE49-F238E27FC236}">
                        <a16:creationId xmlns:a16="http://schemas.microsoft.com/office/drawing/2014/main" id="{B2E0504E-CB02-9427-2CBF-A4160B3309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03" name="Freeform 107">
                      <a:extLst>
                        <a:ext uri="{FF2B5EF4-FFF2-40B4-BE49-F238E27FC236}">
                          <a16:creationId xmlns:a16="http://schemas.microsoft.com/office/drawing/2014/main" id="{C5451EB4-99F2-24C5-95DC-C86A0351C8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4" name="Freeform 108">
                      <a:extLst>
                        <a:ext uri="{FF2B5EF4-FFF2-40B4-BE49-F238E27FC236}">
                          <a16:creationId xmlns:a16="http://schemas.microsoft.com/office/drawing/2014/main" id="{00EBF860-640E-2994-9191-8F15ECD63D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5" name="Freeform 109">
                      <a:extLst>
                        <a:ext uri="{FF2B5EF4-FFF2-40B4-BE49-F238E27FC236}">
                          <a16:creationId xmlns:a16="http://schemas.microsoft.com/office/drawing/2014/main" id="{F66D85C3-A363-E8D6-4ABD-0FC487BCCB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6" name="Freeform 110">
                      <a:extLst>
                        <a:ext uri="{FF2B5EF4-FFF2-40B4-BE49-F238E27FC236}">
                          <a16:creationId xmlns:a16="http://schemas.microsoft.com/office/drawing/2014/main" id="{5A0E2ABE-16AE-B308-18DA-13162E9EF0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7" name="Freeform 111">
                      <a:extLst>
                        <a:ext uri="{FF2B5EF4-FFF2-40B4-BE49-F238E27FC236}">
                          <a16:creationId xmlns:a16="http://schemas.microsoft.com/office/drawing/2014/main" id="{67D5FB93-2E15-CD0C-C774-09BA53CA77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8" name="Freeform 112">
                      <a:extLst>
                        <a:ext uri="{FF2B5EF4-FFF2-40B4-BE49-F238E27FC236}">
                          <a16:creationId xmlns:a16="http://schemas.microsoft.com/office/drawing/2014/main" id="{1BD4D774-DB59-B5B7-E9F6-A97AE436D4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9" name="Freeform 113">
                      <a:extLst>
                        <a:ext uri="{FF2B5EF4-FFF2-40B4-BE49-F238E27FC236}">
                          <a16:creationId xmlns:a16="http://schemas.microsoft.com/office/drawing/2014/main" id="{DAFB6E29-8734-79D4-19A3-D43AF47C89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0" name="Freeform 114">
                      <a:extLst>
                        <a:ext uri="{FF2B5EF4-FFF2-40B4-BE49-F238E27FC236}">
                          <a16:creationId xmlns:a16="http://schemas.microsoft.com/office/drawing/2014/main" id="{3D0125D8-1739-4EFE-FC0D-6C111B3D76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98" name="WordArt 115">
                <a:extLst>
                  <a:ext uri="{FF2B5EF4-FFF2-40B4-BE49-F238E27FC236}">
                    <a16:creationId xmlns:a16="http://schemas.microsoft.com/office/drawing/2014/main" id="{09542AFC-DD80-0856-9913-4F5AD6E921F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96" name="WordArt 68">
              <a:extLst>
                <a:ext uri="{FF2B5EF4-FFF2-40B4-BE49-F238E27FC236}">
                  <a16:creationId xmlns:a16="http://schemas.microsoft.com/office/drawing/2014/main" id="{B3BFD61C-DFCD-F908-1211-A3476253F3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leaf_1_0_1</a:t>
              </a:r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29D0B0B-5E48-C712-7D7E-2A66B2EDF926}"/>
              </a:ext>
            </a:extLst>
          </p:cNvPr>
          <p:cNvGrpSpPr/>
          <p:nvPr/>
        </p:nvGrpSpPr>
        <p:grpSpPr>
          <a:xfrm>
            <a:off x="3990203" y="4303060"/>
            <a:ext cx="809402" cy="463051"/>
            <a:chOff x="967835" y="2541918"/>
            <a:chExt cx="1426054" cy="463051"/>
          </a:xfrm>
        </p:grpSpPr>
        <p:grpSp>
          <p:nvGrpSpPr>
            <p:cNvPr id="420" name="Group 93">
              <a:extLst>
                <a:ext uri="{FF2B5EF4-FFF2-40B4-BE49-F238E27FC236}">
                  <a16:creationId xmlns:a16="http://schemas.microsoft.com/office/drawing/2014/main" id="{8FC47541-F4EC-C92D-74D8-6224E9BF7A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22" name="Group 94">
                <a:extLst>
                  <a:ext uri="{FF2B5EF4-FFF2-40B4-BE49-F238E27FC236}">
                    <a16:creationId xmlns:a16="http://schemas.microsoft.com/office/drawing/2014/main" id="{D6205C66-4561-A0C3-D036-4528F747ED6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24" name="AutoShape 95">
                  <a:extLst>
                    <a:ext uri="{FF2B5EF4-FFF2-40B4-BE49-F238E27FC236}">
                      <a16:creationId xmlns:a16="http://schemas.microsoft.com/office/drawing/2014/main" id="{572B54D3-B257-5791-6DC6-5985962ECC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5" name="Group 96">
                  <a:extLst>
                    <a:ext uri="{FF2B5EF4-FFF2-40B4-BE49-F238E27FC236}">
                      <a16:creationId xmlns:a16="http://schemas.microsoft.com/office/drawing/2014/main" id="{F050122F-FE6F-407C-6DEE-270A479F80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26" name="Group 97">
                    <a:extLst>
                      <a:ext uri="{FF2B5EF4-FFF2-40B4-BE49-F238E27FC236}">
                        <a16:creationId xmlns:a16="http://schemas.microsoft.com/office/drawing/2014/main" id="{FD9EAE38-2DB8-39B9-67F7-D0411CE6F6B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36" name="Freeform 98">
                      <a:extLst>
                        <a:ext uri="{FF2B5EF4-FFF2-40B4-BE49-F238E27FC236}">
                          <a16:creationId xmlns:a16="http://schemas.microsoft.com/office/drawing/2014/main" id="{05975B82-EB1F-DD38-0BAE-CFE5A376D8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7" name="Freeform 99">
                      <a:extLst>
                        <a:ext uri="{FF2B5EF4-FFF2-40B4-BE49-F238E27FC236}">
                          <a16:creationId xmlns:a16="http://schemas.microsoft.com/office/drawing/2014/main" id="{9AA823B6-AE68-AC8D-E588-82265E2A45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8" name="Freeform 100">
                      <a:extLst>
                        <a:ext uri="{FF2B5EF4-FFF2-40B4-BE49-F238E27FC236}">
                          <a16:creationId xmlns:a16="http://schemas.microsoft.com/office/drawing/2014/main" id="{23234DA0-7001-BE04-13A9-48D932DCD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9" name="Freeform 101">
                      <a:extLst>
                        <a:ext uri="{FF2B5EF4-FFF2-40B4-BE49-F238E27FC236}">
                          <a16:creationId xmlns:a16="http://schemas.microsoft.com/office/drawing/2014/main" id="{B3122A35-2E7B-03E9-315C-BECA6C688C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0" name="Freeform 102">
                      <a:extLst>
                        <a:ext uri="{FF2B5EF4-FFF2-40B4-BE49-F238E27FC236}">
                          <a16:creationId xmlns:a16="http://schemas.microsoft.com/office/drawing/2014/main" id="{188C4DE8-8042-B02A-C731-B480A99E9F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1" name="Freeform 103">
                      <a:extLst>
                        <a:ext uri="{FF2B5EF4-FFF2-40B4-BE49-F238E27FC236}">
                          <a16:creationId xmlns:a16="http://schemas.microsoft.com/office/drawing/2014/main" id="{244C4148-BCDC-3639-AEC8-3A9952BF27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2" name="Freeform 104">
                      <a:extLst>
                        <a:ext uri="{FF2B5EF4-FFF2-40B4-BE49-F238E27FC236}">
                          <a16:creationId xmlns:a16="http://schemas.microsoft.com/office/drawing/2014/main" id="{EF319D76-1F74-57E1-F82D-E7DD9D348B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3" name="Freeform 105">
                      <a:extLst>
                        <a:ext uri="{FF2B5EF4-FFF2-40B4-BE49-F238E27FC236}">
                          <a16:creationId xmlns:a16="http://schemas.microsoft.com/office/drawing/2014/main" id="{438658C6-3E42-3277-004D-9F01F2B722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7" name="Group 106">
                    <a:extLst>
                      <a:ext uri="{FF2B5EF4-FFF2-40B4-BE49-F238E27FC236}">
                        <a16:creationId xmlns:a16="http://schemas.microsoft.com/office/drawing/2014/main" id="{8A25DAEB-233E-F310-F504-B59439D9928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28" name="Freeform 107">
                      <a:extLst>
                        <a:ext uri="{FF2B5EF4-FFF2-40B4-BE49-F238E27FC236}">
                          <a16:creationId xmlns:a16="http://schemas.microsoft.com/office/drawing/2014/main" id="{97DC1CAC-42C3-08E1-3027-6B0D9BBDE8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9" name="Freeform 108">
                      <a:extLst>
                        <a:ext uri="{FF2B5EF4-FFF2-40B4-BE49-F238E27FC236}">
                          <a16:creationId xmlns:a16="http://schemas.microsoft.com/office/drawing/2014/main" id="{83E29587-61E5-FC61-4FC3-81027D307D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0" name="Freeform 109">
                      <a:extLst>
                        <a:ext uri="{FF2B5EF4-FFF2-40B4-BE49-F238E27FC236}">
                          <a16:creationId xmlns:a16="http://schemas.microsoft.com/office/drawing/2014/main" id="{C9F56254-D751-DF04-EC1D-5ACB277490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1" name="Freeform 110">
                      <a:extLst>
                        <a:ext uri="{FF2B5EF4-FFF2-40B4-BE49-F238E27FC236}">
                          <a16:creationId xmlns:a16="http://schemas.microsoft.com/office/drawing/2014/main" id="{CFE86918-A7CC-63F3-2CAC-6D08CBCE6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2" name="Freeform 111">
                      <a:extLst>
                        <a:ext uri="{FF2B5EF4-FFF2-40B4-BE49-F238E27FC236}">
                          <a16:creationId xmlns:a16="http://schemas.microsoft.com/office/drawing/2014/main" id="{1D079C3C-CC07-2941-0B47-C927FFB93B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Freeform 112">
                      <a:extLst>
                        <a:ext uri="{FF2B5EF4-FFF2-40B4-BE49-F238E27FC236}">
                          <a16:creationId xmlns:a16="http://schemas.microsoft.com/office/drawing/2014/main" id="{1D796F42-9DB4-DF5B-FC5C-213A2E5C008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4" name="Freeform 113">
                      <a:extLst>
                        <a:ext uri="{FF2B5EF4-FFF2-40B4-BE49-F238E27FC236}">
                          <a16:creationId xmlns:a16="http://schemas.microsoft.com/office/drawing/2014/main" id="{BFCD07A8-3897-E5DF-AEFF-16FAA5D930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5" name="Freeform 114">
                      <a:extLst>
                        <a:ext uri="{FF2B5EF4-FFF2-40B4-BE49-F238E27FC236}">
                          <a16:creationId xmlns:a16="http://schemas.microsoft.com/office/drawing/2014/main" id="{28D8B83A-52FB-B314-409D-76966A3E8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23" name="WordArt 115">
                <a:extLst>
                  <a:ext uri="{FF2B5EF4-FFF2-40B4-BE49-F238E27FC236}">
                    <a16:creationId xmlns:a16="http://schemas.microsoft.com/office/drawing/2014/main" id="{8684DFD1-C508-540C-2260-EFE97BFFB00B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21" name="WordArt 68">
              <a:extLst>
                <a:ext uri="{FF2B5EF4-FFF2-40B4-BE49-F238E27FC236}">
                  <a16:creationId xmlns:a16="http://schemas.microsoft.com/office/drawing/2014/main" id="{E3558CF8-2B93-35DC-D3BC-1BC7281C5C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leaf_1_0_2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03608B-18D7-3E63-A454-131A212620F8}"/>
              </a:ext>
            </a:extLst>
          </p:cNvPr>
          <p:cNvGrpSpPr/>
          <p:nvPr/>
        </p:nvGrpSpPr>
        <p:grpSpPr>
          <a:xfrm>
            <a:off x="7932680" y="3166681"/>
            <a:ext cx="809402" cy="463051"/>
            <a:chOff x="967835" y="2541918"/>
            <a:chExt cx="1426054" cy="463051"/>
          </a:xfrm>
        </p:grpSpPr>
        <p:grpSp>
          <p:nvGrpSpPr>
            <p:cNvPr id="445" name="Group 93">
              <a:extLst>
                <a:ext uri="{FF2B5EF4-FFF2-40B4-BE49-F238E27FC236}">
                  <a16:creationId xmlns:a16="http://schemas.microsoft.com/office/drawing/2014/main" id="{6A41D159-5557-384B-CEB0-D6DFA3E2D7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47" name="Group 94">
                <a:extLst>
                  <a:ext uri="{FF2B5EF4-FFF2-40B4-BE49-F238E27FC236}">
                    <a16:creationId xmlns:a16="http://schemas.microsoft.com/office/drawing/2014/main" id="{B451C6B0-6501-8E66-11EC-7B30DCBE3E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49" name="AutoShape 95">
                  <a:extLst>
                    <a:ext uri="{FF2B5EF4-FFF2-40B4-BE49-F238E27FC236}">
                      <a16:creationId xmlns:a16="http://schemas.microsoft.com/office/drawing/2014/main" id="{70BC7EE8-38D1-1D2C-6007-FA4F583FD78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50" name="Group 96">
                  <a:extLst>
                    <a:ext uri="{FF2B5EF4-FFF2-40B4-BE49-F238E27FC236}">
                      <a16:creationId xmlns:a16="http://schemas.microsoft.com/office/drawing/2014/main" id="{2E5336DA-6A50-9C99-045C-F885EDAE22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51" name="Group 97">
                    <a:extLst>
                      <a:ext uri="{FF2B5EF4-FFF2-40B4-BE49-F238E27FC236}">
                        <a16:creationId xmlns:a16="http://schemas.microsoft.com/office/drawing/2014/main" id="{4D9C6883-E1ED-F4CE-4418-09961CA355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61" name="Freeform 98">
                      <a:extLst>
                        <a:ext uri="{FF2B5EF4-FFF2-40B4-BE49-F238E27FC236}">
                          <a16:creationId xmlns:a16="http://schemas.microsoft.com/office/drawing/2014/main" id="{5111074F-71C1-761C-ACA8-DF0DAC074F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2" name="Freeform 99">
                      <a:extLst>
                        <a:ext uri="{FF2B5EF4-FFF2-40B4-BE49-F238E27FC236}">
                          <a16:creationId xmlns:a16="http://schemas.microsoft.com/office/drawing/2014/main" id="{3946DE11-C934-7635-D54D-42B4187AD6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3" name="Freeform 100">
                      <a:extLst>
                        <a:ext uri="{FF2B5EF4-FFF2-40B4-BE49-F238E27FC236}">
                          <a16:creationId xmlns:a16="http://schemas.microsoft.com/office/drawing/2014/main" id="{4B023D31-E26C-CEF2-C4E7-5B58A565FAC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4" name="Freeform 101">
                      <a:extLst>
                        <a:ext uri="{FF2B5EF4-FFF2-40B4-BE49-F238E27FC236}">
                          <a16:creationId xmlns:a16="http://schemas.microsoft.com/office/drawing/2014/main" id="{EC92DC65-7F04-0706-82C3-51495B3C313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5" name="Freeform 102">
                      <a:extLst>
                        <a:ext uri="{FF2B5EF4-FFF2-40B4-BE49-F238E27FC236}">
                          <a16:creationId xmlns:a16="http://schemas.microsoft.com/office/drawing/2014/main" id="{359E9670-2373-9C61-ECB3-70AC32F331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6" name="Freeform 103">
                      <a:extLst>
                        <a:ext uri="{FF2B5EF4-FFF2-40B4-BE49-F238E27FC236}">
                          <a16:creationId xmlns:a16="http://schemas.microsoft.com/office/drawing/2014/main" id="{160B1D64-ECEC-4A39-2594-70B8747CA4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7" name="Freeform 104">
                      <a:extLst>
                        <a:ext uri="{FF2B5EF4-FFF2-40B4-BE49-F238E27FC236}">
                          <a16:creationId xmlns:a16="http://schemas.microsoft.com/office/drawing/2014/main" id="{AA39288E-38F9-841D-75B0-BE2C41EBCB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8" name="Freeform 105">
                      <a:extLst>
                        <a:ext uri="{FF2B5EF4-FFF2-40B4-BE49-F238E27FC236}">
                          <a16:creationId xmlns:a16="http://schemas.microsoft.com/office/drawing/2014/main" id="{EF4A58F8-EFCC-2F76-8665-790B68591A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2" name="Group 106">
                    <a:extLst>
                      <a:ext uri="{FF2B5EF4-FFF2-40B4-BE49-F238E27FC236}">
                        <a16:creationId xmlns:a16="http://schemas.microsoft.com/office/drawing/2014/main" id="{3F432101-31B1-024F-9CE9-4AFB23ECCD0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53" name="Freeform 107">
                      <a:extLst>
                        <a:ext uri="{FF2B5EF4-FFF2-40B4-BE49-F238E27FC236}">
                          <a16:creationId xmlns:a16="http://schemas.microsoft.com/office/drawing/2014/main" id="{2EC05E10-602F-36AB-4D7E-40D83EF164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4" name="Freeform 108">
                      <a:extLst>
                        <a:ext uri="{FF2B5EF4-FFF2-40B4-BE49-F238E27FC236}">
                          <a16:creationId xmlns:a16="http://schemas.microsoft.com/office/drawing/2014/main" id="{802A532B-1961-BFB4-5D91-0E46C5ACC4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5" name="Freeform 109">
                      <a:extLst>
                        <a:ext uri="{FF2B5EF4-FFF2-40B4-BE49-F238E27FC236}">
                          <a16:creationId xmlns:a16="http://schemas.microsoft.com/office/drawing/2014/main" id="{59E68D76-A670-8E7A-BB5E-71D5DC7EDA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6" name="Freeform 110">
                      <a:extLst>
                        <a:ext uri="{FF2B5EF4-FFF2-40B4-BE49-F238E27FC236}">
                          <a16:creationId xmlns:a16="http://schemas.microsoft.com/office/drawing/2014/main" id="{74FD5B4A-1A25-5B2C-288C-BD26BE913AD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7" name="Freeform 111">
                      <a:extLst>
                        <a:ext uri="{FF2B5EF4-FFF2-40B4-BE49-F238E27FC236}">
                          <a16:creationId xmlns:a16="http://schemas.microsoft.com/office/drawing/2014/main" id="{852FB2DF-3DE4-3755-BC40-2C4766255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8" name="Freeform 112">
                      <a:extLst>
                        <a:ext uri="{FF2B5EF4-FFF2-40B4-BE49-F238E27FC236}">
                          <a16:creationId xmlns:a16="http://schemas.microsoft.com/office/drawing/2014/main" id="{8832B36F-AF46-0866-9652-4D6F93ED83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9" name="Freeform 113">
                      <a:extLst>
                        <a:ext uri="{FF2B5EF4-FFF2-40B4-BE49-F238E27FC236}">
                          <a16:creationId xmlns:a16="http://schemas.microsoft.com/office/drawing/2014/main" id="{06E6FCA0-72BF-E411-17E3-3DDCD479859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0" name="Freeform 114">
                      <a:extLst>
                        <a:ext uri="{FF2B5EF4-FFF2-40B4-BE49-F238E27FC236}">
                          <a16:creationId xmlns:a16="http://schemas.microsoft.com/office/drawing/2014/main" id="{2209AABE-B883-B078-81B4-0B8B4DAFFB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48" name="WordArt 115">
                <a:extLst>
                  <a:ext uri="{FF2B5EF4-FFF2-40B4-BE49-F238E27FC236}">
                    <a16:creationId xmlns:a16="http://schemas.microsoft.com/office/drawing/2014/main" id="{61EEBE5B-3B96-D5D6-6D30-913724D97BE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46" name="WordArt 68">
              <a:extLst>
                <a:ext uri="{FF2B5EF4-FFF2-40B4-BE49-F238E27FC236}">
                  <a16:creationId xmlns:a16="http://schemas.microsoft.com/office/drawing/2014/main" id="{0AB1E909-5A88-8951-33EC-910010FB7D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spine_2_1_1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6AF18FB-8AB0-6B1A-D258-4874E25EDB36}"/>
              </a:ext>
            </a:extLst>
          </p:cNvPr>
          <p:cNvGrpSpPr/>
          <p:nvPr/>
        </p:nvGrpSpPr>
        <p:grpSpPr>
          <a:xfrm>
            <a:off x="9689495" y="3166681"/>
            <a:ext cx="809402" cy="463051"/>
            <a:chOff x="967835" y="2541918"/>
            <a:chExt cx="1426054" cy="463051"/>
          </a:xfrm>
        </p:grpSpPr>
        <p:grpSp>
          <p:nvGrpSpPr>
            <p:cNvPr id="470" name="Group 93">
              <a:extLst>
                <a:ext uri="{FF2B5EF4-FFF2-40B4-BE49-F238E27FC236}">
                  <a16:creationId xmlns:a16="http://schemas.microsoft.com/office/drawing/2014/main" id="{87BB173B-7E73-B4F8-4DB8-4347EE7FC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72" name="Group 94">
                <a:extLst>
                  <a:ext uri="{FF2B5EF4-FFF2-40B4-BE49-F238E27FC236}">
                    <a16:creationId xmlns:a16="http://schemas.microsoft.com/office/drawing/2014/main" id="{CFE7BA2A-5701-4A10-574C-B27C45F97E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74" name="AutoShape 95">
                  <a:extLst>
                    <a:ext uri="{FF2B5EF4-FFF2-40B4-BE49-F238E27FC236}">
                      <a16:creationId xmlns:a16="http://schemas.microsoft.com/office/drawing/2014/main" id="{7D421ABC-BBCA-FC5D-9F90-81E29AFC1C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75" name="Group 96">
                  <a:extLst>
                    <a:ext uri="{FF2B5EF4-FFF2-40B4-BE49-F238E27FC236}">
                      <a16:creationId xmlns:a16="http://schemas.microsoft.com/office/drawing/2014/main" id="{802896B3-0C15-1D11-B7D4-D9F6FA7CCA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76" name="Group 97">
                    <a:extLst>
                      <a:ext uri="{FF2B5EF4-FFF2-40B4-BE49-F238E27FC236}">
                        <a16:creationId xmlns:a16="http://schemas.microsoft.com/office/drawing/2014/main" id="{5D19CF97-1A4F-2AB8-A4D7-C100AC484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86" name="Freeform 98">
                      <a:extLst>
                        <a:ext uri="{FF2B5EF4-FFF2-40B4-BE49-F238E27FC236}">
                          <a16:creationId xmlns:a16="http://schemas.microsoft.com/office/drawing/2014/main" id="{62C5B638-B3D0-46F5-EDCF-BB7BF80157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7" name="Freeform 99">
                      <a:extLst>
                        <a:ext uri="{FF2B5EF4-FFF2-40B4-BE49-F238E27FC236}">
                          <a16:creationId xmlns:a16="http://schemas.microsoft.com/office/drawing/2014/main" id="{2F25583A-4CC9-8AA0-36F7-6535C7B55B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8" name="Freeform 100">
                      <a:extLst>
                        <a:ext uri="{FF2B5EF4-FFF2-40B4-BE49-F238E27FC236}">
                          <a16:creationId xmlns:a16="http://schemas.microsoft.com/office/drawing/2014/main" id="{4D5991CF-012B-BB7C-C334-2A5480D390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9" name="Freeform 101">
                      <a:extLst>
                        <a:ext uri="{FF2B5EF4-FFF2-40B4-BE49-F238E27FC236}">
                          <a16:creationId xmlns:a16="http://schemas.microsoft.com/office/drawing/2014/main" id="{7077FF1C-AAAB-133D-C7FD-E2A1CE1EA4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0" name="Freeform 102">
                      <a:extLst>
                        <a:ext uri="{FF2B5EF4-FFF2-40B4-BE49-F238E27FC236}">
                          <a16:creationId xmlns:a16="http://schemas.microsoft.com/office/drawing/2014/main" id="{B5DA765E-A3C4-18AB-65B2-FA46DF093D9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1" name="Freeform 103">
                      <a:extLst>
                        <a:ext uri="{FF2B5EF4-FFF2-40B4-BE49-F238E27FC236}">
                          <a16:creationId xmlns:a16="http://schemas.microsoft.com/office/drawing/2014/main" id="{4FA9AC43-E831-FA78-4EE1-99831FC2B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2" name="Freeform 104">
                      <a:extLst>
                        <a:ext uri="{FF2B5EF4-FFF2-40B4-BE49-F238E27FC236}">
                          <a16:creationId xmlns:a16="http://schemas.microsoft.com/office/drawing/2014/main" id="{DB99BC0E-538C-9E4C-E456-6BEC1E38FA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3" name="Freeform 105">
                      <a:extLst>
                        <a:ext uri="{FF2B5EF4-FFF2-40B4-BE49-F238E27FC236}">
                          <a16:creationId xmlns:a16="http://schemas.microsoft.com/office/drawing/2014/main" id="{A9648F55-1F0F-5CA8-9AE0-234CE9F1F1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7" name="Group 106">
                    <a:extLst>
                      <a:ext uri="{FF2B5EF4-FFF2-40B4-BE49-F238E27FC236}">
                        <a16:creationId xmlns:a16="http://schemas.microsoft.com/office/drawing/2014/main" id="{60F86664-A52E-D43A-A263-6155518019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78" name="Freeform 107">
                      <a:extLst>
                        <a:ext uri="{FF2B5EF4-FFF2-40B4-BE49-F238E27FC236}">
                          <a16:creationId xmlns:a16="http://schemas.microsoft.com/office/drawing/2014/main" id="{68ECB39F-0518-F37A-C64E-65EEA15775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79" name="Freeform 108">
                      <a:extLst>
                        <a:ext uri="{FF2B5EF4-FFF2-40B4-BE49-F238E27FC236}">
                          <a16:creationId xmlns:a16="http://schemas.microsoft.com/office/drawing/2014/main" id="{B2541489-39F5-DE1D-6B3D-160AF89680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0" name="Freeform 109">
                      <a:extLst>
                        <a:ext uri="{FF2B5EF4-FFF2-40B4-BE49-F238E27FC236}">
                          <a16:creationId xmlns:a16="http://schemas.microsoft.com/office/drawing/2014/main" id="{37A80B72-8547-99E6-5B2C-41926D42CE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1" name="Freeform 110">
                      <a:extLst>
                        <a:ext uri="{FF2B5EF4-FFF2-40B4-BE49-F238E27FC236}">
                          <a16:creationId xmlns:a16="http://schemas.microsoft.com/office/drawing/2014/main" id="{8C3C066E-95AA-D314-E88D-40315342CC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2" name="Freeform 111">
                      <a:extLst>
                        <a:ext uri="{FF2B5EF4-FFF2-40B4-BE49-F238E27FC236}">
                          <a16:creationId xmlns:a16="http://schemas.microsoft.com/office/drawing/2014/main" id="{0930B9EA-6435-AC57-FB13-A7F5335AA9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3" name="Freeform 112">
                      <a:extLst>
                        <a:ext uri="{FF2B5EF4-FFF2-40B4-BE49-F238E27FC236}">
                          <a16:creationId xmlns:a16="http://schemas.microsoft.com/office/drawing/2014/main" id="{0B4325BE-8C96-E146-1641-03D7A0BEF5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4" name="Freeform 113">
                      <a:extLst>
                        <a:ext uri="{FF2B5EF4-FFF2-40B4-BE49-F238E27FC236}">
                          <a16:creationId xmlns:a16="http://schemas.microsoft.com/office/drawing/2014/main" id="{74A35393-F616-0210-28FB-39766ADFA4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5" name="Freeform 114">
                      <a:extLst>
                        <a:ext uri="{FF2B5EF4-FFF2-40B4-BE49-F238E27FC236}">
                          <a16:creationId xmlns:a16="http://schemas.microsoft.com/office/drawing/2014/main" id="{626F3E74-FDD8-718C-EC39-F8FC16142E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73" name="WordArt 115">
                <a:extLst>
                  <a:ext uri="{FF2B5EF4-FFF2-40B4-BE49-F238E27FC236}">
                    <a16:creationId xmlns:a16="http://schemas.microsoft.com/office/drawing/2014/main" id="{2EA6C5B0-41A4-C694-5FAD-22120D3C652E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71" name="WordArt 68">
              <a:extLst>
                <a:ext uri="{FF2B5EF4-FFF2-40B4-BE49-F238E27FC236}">
                  <a16:creationId xmlns:a16="http://schemas.microsoft.com/office/drawing/2014/main" id="{5782BA35-58A0-3B8D-070A-5358BB0189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spine_2_1_2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3A2C1BA-17A6-4616-DEE1-26968DC076B6}"/>
              </a:ext>
            </a:extLst>
          </p:cNvPr>
          <p:cNvGrpSpPr/>
          <p:nvPr/>
        </p:nvGrpSpPr>
        <p:grpSpPr>
          <a:xfrm>
            <a:off x="4826384" y="1524102"/>
            <a:ext cx="809402" cy="463051"/>
            <a:chOff x="967835" y="2541918"/>
            <a:chExt cx="1426054" cy="463051"/>
          </a:xfrm>
        </p:grpSpPr>
        <p:grpSp>
          <p:nvGrpSpPr>
            <p:cNvPr id="545" name="Group 93">
              <a:extLst>
                <a:ext uri="{FF2B5EF4-FFF2-40B4-BE49-F238E27FC236}">
                  <a16:creationId xmlns:a16="http://schemas.microsoft.com/office/drawing/2014/main" id="{D3849EC8-A185-9FEA-393D-8CB8F4C3C6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47" name="Group 94">
                <a:extLst>
                  <a:ext uri="{FF2B5EF4-FFF2-40B4-BE49-F238E27FC236}">
                    <a16:creationId xmlns:a16="http://schemas.microsoft.com/office/drawing/2014/main" id="{94CE7C0E-8174-F00B-94EC-2F92D86999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49" name="AutoShape 95">
                  <a:extLst>
                    <a:ext uri="{FF2B5EF4-FFF2-40B4-BE49-F238E27FC236}">
                      <a16:creationId xmlns:a16="http://schemas.microsoft.com/office/drawing/2014/main" id="{7B77E307-ADE7-E2C4-981F-7D0FBA0BEC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50" name="Group 96">
                  <a:extLst>
                    <a:ext uri="{FF2B5EF4-FFF2-40B4-BE49-F238E27FC236}">
                      <a16:creationId xmlns:a16="http://schemas.microsoft.com/office/drawing/2014/main" id="{5B744161-5F18-B2F9-5D8C-2C4F2714D0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51" name="Group 97">
                    <a:extLst>
                      <a:ext uri="{FF2B5EF4-FFF2-40B4-BE49-F238E27FC236}">
                        <a16:creationId xmlns:a16="http://schemas.microsoft.com/office/drawing/2014/main" id="{C0858BFC-50C4-CB44-4767-DB1BC255523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61" name="Freeform 98">
                      <a:extLst>
                        <a:ext uri="{FF2B5EF4-FFF2-40B4-BE49-F238E27FC236}">
                          <a16:creationId xmlns:a16="http://schemas.microsoft.com/office/drawing/2014/main" id="{A8417D07-1573-9B66-3235-9F14A63353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2" name="Freeform 99">
                      <a:extLst>
                        <a:ext uri="{FF2B5EF4-FFF2-40B4-BE49-F238E27FC236}">
                          <a16:creationId xmlns:a16="http://schemas.microsoft.com/office/drawing/2014/main" id="{8DBC6318-0472-1BC9-1C97-3E39DDFCE7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3" name="Freeform 100">
                      <a:extLst>
                        <a:ext uri="{FF2B5EF4-FFF2-40B4-BE49-F238E27FC236}">
                          <a16:creationId xmlns:a16="http://schemas.microsoft.com/office/drawing/2014/main" id="{4EC812D2-41D7-23C0-A0D5-4F6EBFC4CF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4" name="Freeform 101">
                      <a:extLst>
                        <a:ext uri="{FF2B5EF4-FFF2-40B4-BE49-F238E27FC236}">
                          <a16:creationId xmlns:a16="http://schemas.microsoft.com/office/drawing/2014/main" id="{58473113-9895-26DD-1ABA-58C4C5E01C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5" name="Freeform 102">
                      <a:extLst>
                        <a:ext uri="{FF2B5EF4-FFF2-40B4-BE49-F238E27FC236}">
                          <a16:creationId xmlns:a16="http://schemas.microsoft.com/office/drawing/2014/main" id="{8D4F31D6-FB97-0916-C531-80B1CB3D9DD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6" name="Freeform 103">
                      <a:extLst>
                        <a:ext uri="{FF2B5EF4-FFF2-40B4-BE49-F238E27FC236}">
                          <a16:creationId xmlns:a16="http://schemas.microsoft.com/office/drawing/2014/main" id="{532183AF-EDC7-2626-3366-01AEA42FD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7" name="Freeform 104">
                      <a:extLst>
                        <a:ext uri="{FF2B5EF4-FFF2-40B4-BE49-F238E27FC236}">
                          <a16:creationId xmlns:a16="http://schemas.microsoft.com/office/drawing/2014/main" id="{A7E1C586-01AF-31CA-4358-928A687DF8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8" name="Freeform 105">
                      <a:extLst>
                        <a:ext uri="{FF2B5EF4-FFF2-40B4-BE49-F238E27FC236}">
                          <a16:creationId xmlns:a16="http://schemas.microsoft.com/office/drawing/2014/main" id="{608CDB3E-E1CC-822A-F8A9-FAEA3D6B0CC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2" name="Group 106">
                    <a:extLst>
                      <a:ext uri="{FF2B5EF4-FFF2-40B4-BE49-F238E27FC236}">
                        <a16:creationId xmlns:a16="http://schemas.microsoft.com/office/drawing/2014/main" id="{04778BE6-6EB1-04B6-ADD5-A988B675417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53" name="Freeform 107">
                      <a:extLst>
                        <a:ext uri="{FF2B5EF4-FFF2-40B4-BE49-F238E27FC236}">
                          <a16:creationId xmlns:a16="http://schemas.microsoft.com/office/drawing/2014/main" id="{D6E6B2A4-BF22-C533-CA56-040CE35527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4" name="Freeform 108">
                      <a:extLst>
                        <a:ext uri="{FF2B5EF4-FFF2-40B4-BE49-F238E27FC236}">
                          <a16:creationId xmlns:a16="http://schemas.microsoft.com/office/drawing/2014/main" id="{46E567B4-5248-7572-0A86-702B714BE4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5" name="Freeform 109">
                      <a:extLst>
                        <a:ext uri="{FF2B5EF4-FFF2-40B4-BE49-F238E27FC236}">
                          <a16:creationId xmlns:a16="http://schemas.microsoft.com/office/drawing/2014/main" id="{CC035519-376F-F619-7151-903FC788FE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6" name="Freeform 110">
                      <a:extLst>
                        <a:ext uri="{FF2B5EF4-FFF2-40B4-BE49-F238E27FC236}">
                          <a16:creationId xmlns:a16="http://schemas.microsoft.com/office/drawing/2014/main" id="{FC3610D9-1A1C-1987-82CD-B4A99C3CB9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7" name="Freeform 111">
                      <a:extLst>
                        <a:ext uri="{FF2B5EF4-FFF2-40B4-BE49-F238E27FC236}">
                          <a16:creationId xmlns:a16="http://schemas.microsoft.com/office/drawing/2014/main" id="{3165AF45-4D6A-944A-2915-085A29F166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8" name="Freeform 112">
                      <a:extLst>
                        <a:ext uri="{FF2B5EF4-FFF2-40B4-BE49-F238E27FC236}">
                          <a16:creationId xmlns:a16="http://schemas.microsoft.com/office/drawing/2014/main" id="{72A63616-F2B5-CF37-3431-DE4EA0EC97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9" name="Freeform 113">
                      <a:extLst>
                        <a:ext uri="{FF2B5EF4-FFF2-40B4-BE49-F238E27FC236}">
                          <a16:creationId xmlns:a16="http://schemas.microsoft.com/office/drawing/2014/main" id="{1B563511-FB63-30F1-FF82-7B2C449B7F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0" name="Freeform 114">
                      <a:extLst>
                        <a:ext uri="{FF2B5EF4-FFF2-40B4-BE49-F238E27FC236}">
                          <a16:creationId xmlns:a16="http://schemas.microsoft.com/office/drawing/2014/main" id="{3A295C60-B939-E904-6C89-BEC8CBDE78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48" name="WordArt 115">
                <a:extLst>
                  <a:ext uri="{FF2B5EF4-FFF2-40B4-BE49-F238E27FC236}">
                    <a16:creationId xmlns:a16="http://schemas.microsoft.com/office/drawing/2014/main" id="{DC09D674-EFF1-7D98-5AC0-EA96401E21B3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46" name="WordArt 68">
              <a:extLst>
                <a:ext uri="{FF2B5EF4-FFF2-40B4-BE49-F238E27FC236}">
                  <a16:creationId xmlns:a16="http://schemas.microsoft.com/office/drawing/2014/main" id="{B1A92B09-933A-3C1C-DE8D-85708DCC2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tof_1_2_1</a:t>
              </a: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A23DFC4A-F68E-4ECC-8F65-8F17D55EC5F8}"/>
              </a:ext>
            </a:extLst>
          </p:cNvPr>
          <p:cNvGrpSpPr/>
          <p:nvPr/>
        </p:nvGrpSpPr>
        <p:grpSpPr>
          <a:xfrm>
            <a:off x="6544937" y="1543362"/>
            <a:ext cx="809402" cy="463051"/>
            <a:chOff x="967835" y="2541918"/>
            <a:chExt cx="1426054" cy="463051"/>
          </a:xfrm>
        </p:grpSpPr>
        <p:grpSp>
          <p:nvGrpSpPr>
            <p:cNvPr id="570" name="Group 93">
              <a:extLst>
                <a:ext uri="{FF2B5EF4-FFF2-40B4-BE49-F238E27FC236}">
                  <a16:creationId xmlns:a16="http://schemas.microsoft.com/office/drawing/2014/main" id="{347EB49B-D0FB-03A9-EFCE-5A02BE2903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72" name="Group 94">
                <a:extLst>
                  <a:ext uri="{FF2B5EF4-FFF2-40B4-BE49-F238E27FC236}">
                    <a16:creationId xmlns:a16="http://schemas.microsoft.com/office/drawing/2014/main" id="{E3475651-73EA-67A2-1985-27F23DC4F6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74" name="AutoShape 95">
                  <a:extLst>
                    <a:ext uri="{FF2B5EF4-FFF2-40B4-BE49-F238E27FC236}">
                      <a16:creationId xmlns:a16="http://schemas.microsoft.com/office/drawing/2014/main" id="{AFE024FF-7EBE-BC2C-7083-570B760718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75" name="Group 96">
                  <a:extLst>
                    <a:ext uri="{FF2B5EF4-FFF2-40B4-BE49-F238E27FC236}">
                      <a16:creationId xmlns:a16="http://schemas.microsoft.com/office/drawing/2014/main" id="{7DD43C25-9383-53E9-390F-AF005D41D7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76" name="Group 97">
                    <a:extLst>
                      <a:ext uri="{FF2B5EF4-FFF2-40B4-BE49-F238E27FC236}">
                        <a16:creationId xmlns:a16="http://schemas.microsoft.com/office/drawing/2014/main" id="{D58E0B76-9B40-AE9A-B1FF-85EE41E31B4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86" name="Freeform 98">
                      <a:extLst>
                        <a:ext uri="{FF2B5EF4-FFF2-40B4-BE49-F238E27FC236}">
                          <a16:creationId xmlns:a16="http://schemas.microsoft.com/office/drawing/2014/main" id="{B877AE12-B919-2197-78C6-76D4492ED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7" name="Freeform 99">
                      <a:extLst>
                        <a:ext uri="{FF2B5EF4-FFF2-40B4-BE49-F238E27FC236}">
                          <a16:creationId xmlns:a16="http://schemas.microsoft.com/office/drawing/2014/main" id="{FAE25E85-8C45-DBC5-86C3-8CFD191B43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8" name="Freeform 100">
                      <a:extLst>
                        <a:ext uri="{FF2B5EF4-FFF2-40B4-BE49-F238E27FC236}">
                          <a16:creationId xmlns:a16="http://schemas.microsoft.com/office/drawing/2014/main" id="{759CC3B8-C3B1-0DEC-8890-E15773387E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9" name="Freeform 101">
                      <a:extLst>
                        <a:ext uri="{FF2B5EF4-FFF2-40B4-BE49-F238E27FC236}">
                          <a16:creationId xmlns:a16="http://schemas.microsoft.com/office/drawing/2014/main" id="{B529AB2A-EC4A-C4D8-A6B7-818C582390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0" name="Freeform 102">
                      <a:extLst>
                        <a:ext uri="{FF2B5EF4-FFF2-40B4-BE49-F238E27FC236}">
                          <a16:creationId xmlns:a16="http://schemas.microsoft.com/office/drawing/2014/main" id="{3DFB6D36-8C25-8611-481A-7372E839AC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1" name="Freeform 103">
                      <a:extLst>
                        <a:ext uri="{FF2B5EF4-FFF2-40B4-BE49-F238E27FC236}">
                          <a16:creationId xmlns:a16="http://schemas.microsoft.com/office/drawing/2014/main" id="{15D276C6-D499-FB6B-A910-CFE79E5A37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2" name="Freeform 104">
                      <a:extLst>
                        <a:ext uri="{FF2B5EF4-FFF2-40B4-BE49-F238E27FC236}">
                          <a16:creationId xmlns:a16="http://schemas.microsoft.com/office/drawing/2014/main" id="{B6897CC8-5F17-A736-AFDE-C5A6172F8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3" name="Freeform 105">
                      <a:extLst>
                        <a:ext uri="{FF2B5EF4-FFF2-40B4-BE49-F238E27FC236}">
                          <a16:creationId xmlns:a16="http://schemas.microsoft.com/office/drawing/2014/main" id="{E4C200F9-CE9A-BCEC-6879-2ACE4773D6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77" name="Group 106">
                    <a:extLst>
                      <a:ext uri="{FF2B5EF4-FFF2-40B4-BE49-F238E27FC236}">
                        <a16:creationId xmlns:a16="http://schemas.microsoft.com/office/drawing/2014/main" id="{063BA62E-8870-D50B-872C-44F2E11A05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78" name="Freeform 107">
                      <a:extLst>
                        <a:ext uri="{FF2B5EF4-FFF2-40B4-BE49-F238E27FC236}">
                          <a16:creationId xmlns:a16="http://schemas.microsoft.com/office/drawing/2014/main" id="{42F5A14F-5436-A8EF-2CB9-F919912BB7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9" name="Freeform 108">
                      <a:extLst>
                        <a:ext uri="{FF2B5EF4-FFF2-40B4-BE49-F238E27FC236}">
                          <a16:creationId xmlns:a16="http://schemas.microsoft.com/office/drawing/2014/main" id="{909A80AB-7C86-FEC4-22FF-7845C6F1E5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0" name="Freeform 109">
                      <a:extLst>
                        <a:ext uri="{FF2B5EF4-FFF2-40B4-BE49-F238E27FC236}">
                          <a16:creationId xmlns:a16="http://schemas.microsoft.com/office/drawing/2014/main" id="{942B23E4-C139-4333-3ADC-18A99E503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1" name="Freeform 110">
                      <a:extLst>
                        <a:ext uri="{FF2B5EF4-FFF2-40B4-BE49-F238E27FC236}">
                          <a16:creationId xmlns:a16="http://schemas.microsoft.com/office/drawing/2014/main" id="{A70222D5-FC88-A909-8B0E-50ECB0C83E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2" name="Freeform 111">
                      <a:extLst>
                        <a:ext uri="{FF2B5EF4-FFF2-40B4-BE49-F238E27FC236}">
                          <a16:creationId xmlns:a16="http://schemas.microsoft.com/office/drawing/2014/main" id="{68ABD9CD-E943-8584-F29A-897540CD084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3" name="Freeform 112">
                      <a:extLst>
                        <a:ext uri="{FF2B5EF4-FFF2-40B4-BE49-F238E27FC236}">
                          <a16:creationId xmlns:a16="http://schemas.microsoft.com/office/drawing/2014/main" id="{F5659858-3B73-33A7-87CD-C8F457C4CD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4" name="Freeform 113">
                      <a:extLst>
                        <a:ext uri="{FF2B5EF4-FFF2-40B4-BE49-F238E27FC236}">
                          <a16:creationId xmlns:a16="http://schemas.microsoft.com/office/drawing/2014/main" id="{E6910FFD-E13F-F92B-B4DA-E29BB2DD05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5" name="Freeform 114">
                      <a:extLst>
                        <a:ext uri="{FF2B5EF4-FFF2-40B4-BE49-F238E27FC236}">
                          <a16:creationId xmlns:a16="http://schemas.microsoft.com/office/drawing/2014/main" id="{8920CCCC-7DCB-B271-50E6-C4A4BD5128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73" name="WordArt 115">
                <a:extLst>
                  <a:ext uri="{FF2B5EF4-FFF2-40B4-BE49-F238E27FC236}">
                    <a16:creationId xmlns:a16="http://schemas.microsoft.com/office/drawing/2014/main" id="{CAD024E5-06A1-792B-1006-87B4ACF9DBF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71" name="WordArt 68">
              <a:extLst>
                <a:ext uri="{FF2B5EF4-FFF2-40B4-BE49-F238E27FC236}">
                  <a16:creationId xmlns:a16="http://schemas.microsoft.com/office/drawing/2014/main" id="{A3D88806-69A4-6DFD-018E-620BEF6A2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tof_1_2_2</a:t>
              </a:r>
            </a:p>
          </p:txBody>
        </p:sp>
      </p:grpSp>
      <p:grpSp>
        <p:nvGrpSpPr>
          <p:cNvPr id="607" name="Gruppo 599">
            <a:extLst>
              <a:ext uri="{FF2B5EF4-FFF2-40B4-BE49-F238E27FC236}">
                <a16:creationId xmlns:a16="http://schemas.microsoft.com/office/drawing/2014/main" id="{EE448C0A-723E-87C6-C1E2-4A642EE65C2A}"/>
              </a:ext>
            </a:extLst>
          </p:cNvPr>
          <p:cNvGrpSpPr/>
          <p:nvPr/>
        </p:nvGrpSpPr>
        <p:grpSpPr>
          <a:xfrm>
            <a:off x="954056" y="5386396"/>
            <a:ext cx="1640338" cy="882048"/>
            <a:chOff x="10393605" y="4306849"/>
            <a:chExt cx="907197" cy="487821"/>
          </a:xfrm>
        </p:grpSpPr>
        <p:sp>
          <p:nvSpPr>
            <p:cNvPr id="608" name="Text Box 169">
              <a:extLst>
                <a:ext uri="{FF2B5EF4-FFF2-40B4-BE49-F238E27FC236}">
                  <a16:creationId xmlns:a16="http://schemas.microsoft.com/office/drawing/2014/main" id="{7F35B15B-902A-C7D8-8F60-D2BAE293A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server_1_1_1</a:t>
              </a:r>
            </a:p>
          </p:txBody>
        </p:sp>
        <p:sp>
          <p:nvSpPr>
            <p:cNvPr id="609" name="AutoShape 171">
              <a:extLst>
                <a:ext uri="{FF2B5EF4-FFF2-40B4-BE49-F238E27FC236}">
                  <a16:creationId xmlns:a16="http://schemas.microsoft.com/office/drawing/2014/main" id="{25362DCA-7FBE-354E-DAE7-5F3529BE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10" name="mainfrm">
              <a:extLst>
                <a:ext uri="{FF2B5EF4-FFF2-40B4-BE49-F238E27FC236}">
                  <a16:creationId xmlns:a16="http://schemas.microsoft.com/office/drawing/2014/main" id="{BC0815D9-A2F6-A318-2B57-341A52C991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7" name="Gruppo 599">
            <a:extLst>
              <a:ext uri="{FF2B5EF4-FFF2-40B4-BE49-F238E27FC236}">
                <a16:creationId xmlns:a16="http://schemas.microsoft.com/office/drawing/2014/main" id="{AD859843-CC97-3C61-6A0D-69CE42191462}"/>
              </a:ext>
            </a:extLst>
          </p:cNvPr>
          <p:cNvGrpSpPr/>
          <p:nvPr/>
        </p:nvGrpSpPr>
        <p:grpSpPr>
          <a:xfrm>
            <a:off x="2073590" y="5389614"/>
            <a:ext cx="1640338" cy="882048"/>
            <a:chOff x="10393605" y="4306849"/>
            <a:chExt cx="907197" cy="487821"/>
          </a:xfrm>
        </p:grpSpPr>
        <p:sp>
          <p:nvSpPr>
            <p:cNvPr id="618" name="Text Box 169">
              <a:extLst>
                <a:ext uri="{FF2B5EF4-FFF2-40B4-BE49-F238E27FC236}">
                  <a16:creationId xmlns:a16="http://schemas.microsoft.com/office/drawing/2014/main" id="{8202B9D7-8066-9201-AEBA-66FB4DDA1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server_1_1_2</a:t>
              </a:r>
            </a:p>
          </p:txBody>
        </p:sp>
        <p:sp>
          <p:nvSpPr>
            <p:cNvPr id="619" name="AutoShape 171">
              <a:extLst>
                <a:ext uri="{FF2B5EF4-FFF2-40B4-BE49-F238E27FC236}">
                  <a16:creationId xmlns:a16="http://schemas.microsoft.com/office/drawing/2014/main" id="{2AB73FAB-C56F-F599-6CCC-814C8992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0" name="mainfrm">
              <a:extLst>
                <a:ext uri="{FF2B5EF4-FFF2-40B4-BE49-F238E27FC236}">
                  <a16:creationId xmlns:a16="http://schemas.microsoft.com/office/drawing/2014/main" id="{45E99381-F8EA-4AEE-5FE5-A4AADDA7D5B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1" name="Gruppo 599">
            <a:extLst>
              <a:ext uri="{FF2B5EF4-FFF2-40B4-BE49-F238E27FC236}">
                <a16:creationId xmlns:a16="http://schemas.microsoft.com/office/drawing/2014/main" id="{783FDDF0-A897-328B-5BAD-65D54528E76F}"/>
              </a:ext>
            </a:extLst>
          </p:cNvPr>
          <p:cNvGrpSpPr/>
          <p:nvPr/>
        </p:nvGrpSpPr>
        <p:grpSpPr>
          <a:xfrm>
            <a:off x="3127408" y="5409383"/>
            <a:ext cx="1640338" cy="882048"/>
            <a:chOff x="10393605" y="4306849"/>
            <a:chExt cx="907197" cy="487821"/>
          </a:xfrm>
        </p:grpSpPr>
        <p:sp>
          <p:nvSpPr>
            <p:cNvPr id="622" name="Text Box 169">
              <a:extLst>
                <a:ext uri="{FF2B5EF4-FFF2-40B4-BE49-F238E27FC236}">
                  <a16:creationId xmlns:a16="http://schemas.microsoft.com/office/drawing/2014/main" id="{26C6CADB-33FE-4BC6-E9EF-70CD8119C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server_1_2_1</a:t>
              </a:r>
            </a:p>
          </p:txBody>
        </p:sp>
        <p:sp>
          <p:nvSpPr>
            <p:cNvPr id="623" name="AutoShape 171">
              <a:extLst>
                <a:ext uri="{FF2B5EF4-FFF2-40B4-BE49-F238E27FC236}">
                  <a16:creationId xmlns:a16="http://schemas.microsoft.com/office/drawing/2014/main" id="{49F87800-CF95-0EB3-7C10-2F2AC210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4" name="mainfrm">
              <a:extLst>
                <a:ext uri="{FF2B5EF4-FFF2-40B4-BE49-F238E27FC236}">
                  <a16:creationId xmlns:a16="http://schemas.microsoft.com/office/drawing/2014/main" id="{75002D52-8D30-FFEC-1BB7-626A1121915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5" name="Gruppo 599">
            <a:extLst>
              <a:ext uri="{FF2B5EF4-FFF2-40B4-BE49-F238E27FC236}">
                <a16:creationId xmlns:a16="http://schemas.microsoft.com/office/drawing/2014/main" id="{03C1F2D0-2E81-3EA8-BE9A-54E56733A919}"/>
              </a:ext>
            </a:extLst>
          </p:cNvPr>
          <p:cNvGrpSpPr/>
          <p:nvPr/>
        </p:nvGrpSpPr>
        <p:grpSpPr>
          <a:xfrm>
            <a:off x="4186926" y="5417393"/>
            <a:ext cx="1640338" cy="882048"/>
            <a:chOff x="10393605" y="4306849"/>
            <a:chExt cx="907197" cy="487821"/>
          </a:xfrm>
        </p:grpSpPr>
        <p:sp>
          <p:nvSpPr>
            <p:cNvPr id="626" name="Text Box 169">
              <a:extLst>
                <a:ext uri="{FF2B5EF4-FFF2-40B4-BE49-F238E27FC236}">
                  <a16:creationId xmlns:a16="http://schemas.microsoft.com/office/drawing/2014/main" id="{50A3BC68-1E52-A14B-188D-69BD63BDD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server_1_2_2</a:t>
              </a:r>
            </a:p>
          </p:txBody>
        </p:sp>
        <p:sp>
          <p:nvSpPr>
            <p:cNvPr id="627" name="AutoShape 171">
              <a:extLst>
                <a:ext uri="{FF2B5EF4-FFF2-40B4-BE49-F238E27FC236}">
                  <a16:creationId xmlns:a16="http://schemas.microsoft.com/office/drawing/2014/main" id="{5A9FCBCA-1552-DDC6-9C7C-C6C5C81C7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8" name="mainfrm">
              <a:extLst>
                <a:ext uri="{FF2B5EF4-FFF2-40B4-BE49-F238E27FC236}">
                  <a16:creationId xmlns:a16="http://schemas.microsoft.com/office/drawing/2014/main" id="{DEE7DBE9-B6FD-AB19-F180-35B2616C311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Line 71">
            <a:extLst>
              <a:ext uri="{FF2B5EF4-FFF2-40B4-BE49-F238E27FC236}">
                <a16:creationId xmlns:a16="http://schemas.microsoft.com/office/drawing/2014/main" id="{296A42FB-6F19-9932-BD16-57281181629D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446102" y="4769159"/>
            <a:ext cx="643271" cy="64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9DEC853-AC98-68B7-22AC-6FED1660E192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906612" y="4871860"/>
            <a:ext cx="630249" cy="44479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" name="Line 71">
            <a:extLst>
              <a:ext uri="{FF2B5EF4-FFF2-40B4-BE49-F238E27FC236}">
                <a16:creationId xmlns:a16="http://schemas.microsoft.com/office/drawing/2014/main" id="{1B0E2059-F811-5947-51A3-57A8E34E1A0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310291" y="4771335"/>
            <a:ext cx="658626" cy="63137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2" name="Line 72">
            <a:extLst>
              <a:ext uri="{FF2B5EF4-FFF2-40B4-BE49-F238E27FC236}">
                <a16:creationId xmlns:a16="http://schemas.microsoft.com/office/drawing/2014/main" id="{138A4964-08D1-D5EF-E1D2-41F683EC0C15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752974" y="4840316"/>
            <a:ext cx="647323" cy="48448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23" name="Gruppo 599">
            <a:extLst>
              <a:ext uri="{FF2B5EF4-FFF2-40B4-BE49-F238E27FC236}">
                <a16:creationId xmlns:a16="http://schemas.microsoft.com/office/drawing/2014/main" id="{F996890D-6E73-0073-C70E-DD1EF5787943}"/>
              </a:ext>
            </a:extLst>
          </p:cNvPr>
          <p:cNvGrpSpPr/>
          <p:nvPr/>
        </p:nvGrpSpPr>
        <p:grpSpPr>
          <a:xfrm>
            <a:off x="6904198" y="5414225"/>
            <a:ext cx="1640338" cy="882048"/>
            <a:chOff x="10393605" y="4306849"/>
            <a:chExt cx="907197" cy="487821"/>
          </a:xfrm>
        </p:grpSpPr>
        <p:sp>
          <p:nvSpPr>
            <p:cNvPr id="34" name="Text Box 169">
              <a:extLst>
                <a:ext uri="{FF2B5EF4-FFF2-40B4-BE49-F238E27FC236}">
                  <a16:creationId xmlns:a16="http://schemas.microsoft.com/office/drawing/2014/main" id="{C8B970AA-9688-921D-8EB8-DA552B13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server_2_1_1</a:t>
              </a:r>
            </a:p>
          </p:txBody>
        </p:sp>
        <p:sp>
          <p:nvSpPr>
            <p:cNvPr id="35" name="AutoShape 171">
              <a:extLst>
                <a:ext uri="{FF2B5EF4-FFF2-40B4-BE49-F238E27FC236}">
                  <a16:creationId xmlns:a16="http://schemas.microsoft.com/office/drawing/2014/main" id="{9F89066E-6A59-4A69-2A34-15AF0E92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36" name="mainfrm">
              <a:extLst>
                <a:ext uri="{FF2B5EF4-FFF2-40B4-BE49-F238E27FC236}">
                  <a16:creationId xmlns:a16="http://schemas.microsoft.com/office/drawing/2014/main" id="{E0CB3544-1A5F-5272-62B7-7CEB28581CB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7" name="Gruppo 599">
            <a:extLst>
              <a:ext uri="{FF2B5EF4-FFF2-40B4-BE49-F238E27FC236}">
                <a16:creationId xmlns:a16="http://schemas.microsoft.com/office/drawing/2014/main" id="{8B658BDD-8A0E-66A4-3C41-F5C5A74A9263}"/>
              </a:ext>
            </a:extLst>
          </p:cNvPr>
          <p:cNvGrpSpPr/>
          <p:nvPr/>
        </p:nvGrpSpPr>
        <p:grpSpPr>
          <a:xfrm>
            <a:off x="8055739" y="5414227"/>
            <a:ext cx="1640338" cy="882048"/>
            <a:chOff x="10393605" y="4306849"/>
            <a:chExt cx="907197" cy="487821"/>
          </a:xfrm>
        </p:grpSpPr>
        <p:sp>
          <p:nvSpPr>
            <p:cNvPr id="38" name="Text Box 169">
              <a:extLst>
                <a:ext uri="{FF2B5EF4-FFF2-40B4-BE49-F238E27FC236}">
                  <a16:creationId xmlns:a16="http://schemas.microsoft.com/office/drawing/2014/main" id="{C8B0B5F0-5607-862F-4955-7EDDA158C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server_2_1_2</a:t>
              </a:r>
            </a:p>
          </p:txBody>
        </p:sp>
        <p:sp>
          <p:nvSpPr>
            <p:cNvPr id="39" name="AutoShape 171">
              <a:extLst>
                <a:ext uri="{FF2B5EF4-FFF2-40B4-BE49-F238E27FC236}">
                  <a16:creationId xmlns:a16="http://schemas.microsoft.com/office/drawing/2014/main" id="{C7C226D0-6DC3-4382-AE7A-D2DC4E248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40" name="mainfrm">
              <a:extLst>
                <a:ext uri="{FF2B5EF4-FFF2-40B4-BE49-F238E27FC236}">
                  <a16:creationId xmlns:a16="http://schemas.microsoft.com/office/drawing/2014/main" id="{C72C9D21-349C-BE99-C78F-CAEB6A795DD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8" name="Gruppo 599">
            <a:extLst>
              <a:ext uri="{FF2B5EF4-FFF2-40B4-BE49-F238E27FC236}">
                <a16:creationId xmlns:a16="http://schemas.microsoft.com/office/drawing/2014/main" id="{14E50FF3-6261-249C-4AAF-E98A4D0E8582}"/>
              </a:ext>
            </a:extLst>
          </p:cNvPr>
          <p:cNvGrpSpPr/>
          <p:nvPr/>
        </p:nvGrpSpPr>
        <p:grpSpPr>
          <a:xfrm>
            <a:off x="9109557" y="5433996"/>
            <a:ext cx="1640338" cy="882048"/>
            <a:chOff x="10393605" y="4306849"/>
            <a:chExt cx="907197" cy="487821"/>
          </a:xfrm>
        </p:grpSpPr>
        <p:sp>
          <p:nvSpPr>
            <p:cNvPr id="49" name="Text Box 169">
              <a:extLst>
                <a:ext uri="{FF2B5EF4-FFF2-40B4-BE49-F238E27FC236}">
                  <a16:creationId xmlns:a16="http://schemas.microsoft.com/office/drawing/2014/main" id="{AF92FBD8-8549-9EF1-D6DF-7AD1E73B1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server_2_2_1</a:t>
              </a:r>
            </a:p>
          </p:txBody>
        </p:sp>
        <p:sp>
          <p:nvSpPr>
            <p:cNvPr id="50" name="AutoShape 171">
              <a:extLst>
                <a:ext uri="{FF2B5EF4-FFF2-40B4-BE49-F238E27FC236}">
                  <a16:creationId xmlns:a16="http://schemas.microsoft.com/office/drawing/2014/main" id="{0018ED0E-F92A-C481-BFA1-50AEA7B2F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1" name="mainfrm">
              <a:extLst>
                <a:ext uri="{FF2B5EF4-FFF2-40B4-BE49-F238E27FC236}">
                  <a16:creationId xmlns:a16="http://schemas.microsoft.com/office/drawing/2014/main" id="{80BD298D-C2A5-6A6E-792A-BD282572D3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2" name="Gruppo 599">
            <a:extLst>
              <a:ext uri="{FF2B5EF4-FFF2-40B4-BE49-F238E27FC236}">
                <a16:creationId xmlns:a16="http://schemas.microsoft.com/office/drawing/2014/main" id="{C48E6F48-CCA7-11F4-011B-8C1A366AE3D9}"/>
              </a:ext>
            </a:extLst>
          </p:cNvPr>
          <p:cNvGrpSpPr/>
          <p:nvPr/>
        </p:nvGrpSpPr>
        <p:grpSpPr>
          <a:xfrm>
            <a:off x="10169075" y="5442006"/>
            <a:ext cx="1640338" cy="882048"/>
            <a:chOff x="10393605" y="4306849"/>
            <a:chExt cx="907197" cy="487821"/>
          </a:xfrm>
        </p:grpSpPr>
        <p:sp>
          <p:nvSpPr>
            <p:cNvPr id="53" name="Text Box 169">
              <a:extLst>
                <a:ext uri="{FF2B5EF4-FFF2-40B4-BE49-F238E27FC236}">
                  <a16:creationId xmlns:a16="http://schemas.microsoft.com/office/drawing/2014/main" id="{EA8AF204-C938-0AE6-F813-80277BE1D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server_2_2_2</a:t>
              </a:r>
            </a:p>
          </p:txBody>
        </p:sp>
        <p:sp>
          <p:nvSpPr>
            <p:cNvPr id="54" name="AutoShape 171">
              <a:extLst>
                <a:ext uri="{FF2B5EF4-FFF2-40B4-BE49-F238E27FC236}">
                  <a16:creationId xmlns:a16="http://schemas.microsoft.com/office/drawing/2014/main" id="{63C4DFD8-26B0-A71B-6F54-04EE6C08A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5" name="mainfrm">
              <a:extLst>
                <a:ext uri="{FF2B5EF4-FFF2-40B4-BE49-F238E27FC236}">
                  <a16:creationId xmlns:a16="http://schemas.microsoft.com/office/drawing/2014/main" id="{2F0B97D9-315A-982F-15C2-21C8C746ED5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0" name="Line 71">
            <a:extLst>
              <a:ext uri="{FF2B5EF4-FFF2-40B4-BE49-F238E27FC236}">
                <a16:creationId xmlns:a16="http://schemas.microsoft.com/office/drawing/2014/main" id="{4872A124-5DAC-5FFC-961E-4C65914F974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0217927" y="4618112"/>
            <a:ext cx="706498" cy="92527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81" name="Line 72">
            <a:extLst>
              <a:ext uri="{FF2B5EF4-FFF2-40B4-BE49-F238E27FC236}">
                <a16:creationId xmlns:a16="http://schemas.microsoft.com/office/drawing/2014/main" id="{A3F7B1D5-6C72-CC7F-B892-811E655560A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708718" y="5029914"/>
            <a:ext cx="676852" cy="1313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529F4097-9F72-592C-D8AE-381A02222A19}"/>
              </a:ext>
            </a:extLst>
          </p:cNvPr>
          <p:cNvGrpSpPr/>
          <p:nvPr/>
        </p:nvGrpSpPr>
        <p:grpSpPr>
          <a:xfrm>
            <a:off x="7937719" y="4294853"/>
            <a:ext cx="809402" cy="463051"/>
            <a:chOff x="967835" y="2541918"/>
            <a:chExt cx="1426054" cy="463051"/>
          </a:xfrm>
        </p:grpSpPr>
        <p:grpSp>
          <p:nvGrpSpPr>
            <p:cNvPr id="495" name="Group 93">
              <a:extLst>
                <a:ext uri="{FF2B5EF4-FFF2-40B4-BE49-F238E27FC236}">
                  <a16:creationId xmlns:a16="http://schemas.microsoft.com/office/drawing/2014/main" id="{8FE21773-422A-BDB7-738A-EDA5C7DD6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97" name="Group 94">
                <a:extLst>
                  <a:ext uri="{FF2B5EF4-FFF2-40B4-BE49-F238E27FC236}">
                    <a16:creationId xmlns:a16="http://schemas.microsoft.com/office/drawing/2014/main" id="{8C67A9F4-3559-E871-AF0D-CE0989F8577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99" name="AutoShape 95">
                  <a:extLst>
                    <a:ext uri="{FF2B5EF4-FFF2-40B4-BE49-F238E27FC236}">
                      <a16:creationId xmlns:a16="http://schemas.microsoft.com/office/drawing/2014/main" id="{471D7256-D573-5749-5AF7-CCBC9DE1CA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00" name="Group 96">
                  <a:extLst>
                    <a:ext uri="{FF2B5EF4-FFF2-40B4-BE49-F238E27FC236}">
                      <a16:creationId xmlns:a16="http://schemas.microsoft.com/office/drawing/2014/main" id="{88AFDC92-6DD2-78EC-C50A-9CBD09ED44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01" name="Group 97">
                    <a:extLst>
                      <a:ext uri="{FF2B5EF4-FFF2-40B4-BE49-F238E27FC236}">
                        <a16:creationId xmlns:a16="http://schemas.microsoft.com/office/drawing/2014/main" id="{D666A566-8BE2-9122-EBFC-E35E838118C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11" name="Freeform 98">
                      <a:extLst>
                        <a:ext uri="{FF2B5EF4-FFF2-40B4-BE49-F238E27FC236}">
                          <a16:creationId xmlns:a16="http://schemas.microsoft.com/office/drawing/2014/main" id="{577925E5-6BA2-9EF2-09F6-2B9716139B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2" name="Freeform 99">
                      <a:extLst>
                        <a:ext uri="{FF2B5EF4-FFF2-40B4-BE49-F238E27FC236}">
                          <a16:creationId xmlns:a16="http://schemas.microsoft.com/office/drawing/2014/main" id="{A3480DEF-1263-F322-B303-FDA6EF1A7E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3" name="Freeform 100">
                      <a:extLst>
                        <a:ext uri="{FF2B5EF4-FFF2-40B4-BE49-F238E27FC236}">
                          <a16:creationId xmlns:a16="http://schemas.microsoft.com/office/drawing/2014/main" id="{5C7A817C-AC5F-0C10-127D-D2B39A9204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4" name="Freeform 101">
                      <a:extLst>
                        <a:ext uri="{FF2B5EF4-FFF2-40B4-BE49-F238E27FC236}">
                          <a16:creationId xmlns:a16="http://schemas.microsoft.com/office/drawing/2014/main" id="{19284D92-CCA5-4410-411C-C884A40745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5" name="Freeform 102">
                      <a:extLst>
                        <a:ext uri="{FF2B5EF4-FFF2-40B4-BE49-F238E27FC236}">
                          <a16:creationId xmlns:a16="http://schemas.microsoft.com/office/drawing/2014/main" id="{75C088AD-40CA-F183-ACF4-EA09CDB923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6" name="Freeform 103">
                      <a:extLst>
                        <a:ext uri="{FF2B5EF4-FFF2-40B4-BE49-F238E27FC236}">
                          <a16:creationId xmlns:a16="http://schemas.microsoft.com/office/drawing/2014/main" id="{018FAA59-B709-CAD3-2E65-1765196F88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7" name="Freeform 104">
                      <a:extLst>
                        <a:ext uri="{FF2B5EF4-FFF2-40B4-BE49-F238E27FC236}">
                          <a16:creationId xmlns:a16="http://schemas.microsoft.com/office/drawing/2014/main" id="{BC7F45A0-15FD-381F-0453-59853D15B8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8" name="Freeform 105">
                      <a:extLst>
                        <a:ext uri="{FF2B5EF4-FFF2-40B4-BE49-F238E27FC236}">
                          <a16:creationId xmlns:a16="http://schemas.microsoft.com/office/drawing/2014/main" id="{00F0AFBE-0A21-515D-F066-1655E4EF2B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2" name="Group 106">
                    <a:extLst>
                      <a:ext uri="{FF2B5EF4-FFF2-40B4-BE49-F238E27FC236}">
                        <a16:creationId xmlns:a16="http://schemas.microsoft.com/office/drawing/2014/main" id="{CE66C8EB-8667-61CC-F751-51C9E738829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03" name="Freeform 107">
                      <a:extLst>
                        <a:ext uri="{FF2B5EF4-FFF2-40B4-BE49-F238E27FC236}">
                          <a16:creationId xmlns:a16="http://schemas.microsoft.com/office/drawing/2014/main" id="{4A5CEC05-A896-FBAA-B59D-26A9C051A5A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4" name="Freeform 108">
                      <a:extLst>
                        <a:ext uri="{FF2B5EF4-FFF2-40B4-BE49-F238E27FC236}">
                          <a16:creationId xmlns:a16="http://schemas.microsoft.com/office/drawing/2014/main" id="{C5069C86-CBE5-4402-7EDB-B335BC6805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5" name="Freeform 109">
                      <a:extLst>
                        <a:ext uri="{FF2B5EF4-FFF2-40B4-BE49-F238E27FC236}">
                          <a16:creationId xmlns:a16="http://schemas.microsoft.com/office/drawing/2014/main" id="{ACB774E0-1658-C378-B561-5FD245234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6" name="Freeform 110">
                      <a:extLst>
                        <a:ext uri="{FF2B5EF4-FFF2-40B4-BE49-F238E27FC236}">
                          <a16:creationId xmlns:a16="http://schemas.microsoft.com/office/drawing/2014/main" id="{AFC197FC-B1FB-4257-2E40-EAA3EB0F3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7" name="Freeform 111">
                      <a:extLst>
                        <a:ext uri="{FF2B5EF4-FFF2-40B4-BE49-F238E27FC236}">
                          <a16:creationId xmlns:a16="http://schemas.microsoft.com/office/drawing/2014/main" id="{CA3F0EE8-2B9A-ACB6-71DA-BCB27B5E2D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8" name="Freeform 112">
                      <a:extLst>
                        <a:ext uri="{FF2B5EF4-FFF2-40B4-BE49-F238E27FC236}">
                          <a16:creationId xmlns:a16="http://schemas.microsoft.com/office/drawing/2014/main" id="{80C906DD-4F1F-E64A-95F5-167822BD2DA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9" name="Freeform 113">
                      <a:extLst>
                        <a:ext uri="{FF2B5EF4-FFF2-40B4-BE49-F238E27FC236}">
                          <a16:creationId xmlns:a16="http://schemas.microsoft.com/office/drawing/2014/main" id="{1C4DFDCA-17CB-4F84-3E95-E827A1359E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0" name="Freeform 114">
                      <a:extLst>
                        <a:ext uri="{FF2B5EF4-FFF2-40B4-BE49-F238E27FC236}">
                          <a16:creationId xmlns:a16="http://schemas.microsoft.com/office/drawing/2014/main" id="{A77880DD-F115-C470-27EE-B71FF57D87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98" name="WordArt 115">
                <a:extLst>
                  <a:ext uri="{FF2B5EF4-FFF2-40B4-BE49-F238E27FC236}">
                    <a16:creationId xmlns:a16="http://schemas.microsoft.com/office/drawing/2014/main" id="{57B7F1EC-4469-3900-26B2-82B32EA65F5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96" name="WordArt 68">
              <a:extLst>
                <a:ext uri="{FF2B5EF4-FFF2-40B4-BE49-F238E27FC236}">
                  <a16:creationId xmlns:a16="http://schemas.microsoft.com/office/drawing/2014/main" id="{3BB177C6-8C51-8771-33C2-54E28B6552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leaf_2_0_1</a:t>
              </a: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56E5D996-9C3B-D29E-BFBC-934230EEC893}"/>
              </a:ext>
            </a:extLst>
          </p:cNvPr>
          <p:cNvGrpSpPr/>
          <p:nvPr/>
        </p:nvGrpSpPr>
        <p:grpSpPr>
          <a:xfrm>
            <a:off x="9698798" y="4286084"/>
            <a:ext cx="809402" cy="463051"/>
            <a:chOff x="967835" y="2541918"/>
            <a:chExt cx="1426054" cy="463051"/>
          </a:xfrm>
        </p:grpSpPr>
        <p:grpSp>
          <p:nvGrpSpPr>
            <p:cNvPr id="520" name="Group 93">
              <a:extLst>
                <a:ext uri="{FF2B5EF4-FFF2-40B4-BE49-F238E27FC236}">
                  <a16:creationId xmlns:a16="http://schemas.microsoft.com/office/drawing/2014/main" id="{E7C47674-82B7-6D3D-F73A-7006BD2D4D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22" name="Group 94">
                <a:extLst>
                  <a:ext uri="{FF2B5EF4-FFF2-40B4-BE49-F238E27FC236}">
                    <a16:creationId xmlns:a16="http://schemas.microsoft.com/office/drawing/2014/main" id="{65B90A01-2510-45E3-9253-67F0066422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24" name="AutoShape 95">
                  <a:extLst>
                    <a:ext uri="{FF2B5EF4-FFF2-40B4-BE49-F238E27FC236}">
                      <a16:creationId xmlns:a16="http://schemas.microsoft.com/office/drawing/2014/main" id="{47CDC250-CB8B-F32E-53E0-DBF1EC38A0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25" name="Group 96">
                  <a:extLst>
                    <a:ext uri="{FF2B5EF4-FFF2-40B4-BE49-F238E27FC236}">
                      <a16:creationId xmlns:a16="http://schemas.microsoft.com/office/drawing/2014/main" id="{ACC869A5-9A8A-92BE-C477-067321A0D3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26" name="Group 97">
                    <a:extLst>
                      <a:ext uri="{FF2B5EF4-FFF2-40B4-BE49-F238E27FC236}">
                        <a16:creationId xmlns:a16="http://schemas.microsoft.com/office/drawing/2014/main" id="{531E7745-3FF9-8D80-8928-5CDE0266EF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36" name="Freeform 98">
                      <a:extLst>
                        <a:ext uri="{FF2B5EF4-FFF2-40B4-BE49-F238E27FC236}">
                          <a16:creationId xmlns:a16="http://schemas.microsoft.com/office/drawing/2014/main" id="{EB282FC8-2BA2-1D8D-1AB8-87F35A27E9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7" name="Freeform 99">
                      <a:extLst>
                        <a:ext uri="{FF2B5EF4-FFF2-40B4-BE49-F238E27FC236}">
                          <a16:creationId xmlns:a16="http://schemas.microsoft.com/office/drawing/2014/main" id="{D58CBAEB-0152-BF71-9206-FE3CD2D1CA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8" name="Freeform 100">
                      <a:extLst>
                        <a:ext uri="{FF2B5EF4-FFF2-40B4-BE49-F238E27FC236}">
                          <a16:creationId xmlns:a16="http://schemas.microsoft.com/office/drawing/2014/main" id="{71B1A71D-6896-C5B5-65AF-05D0A106F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9" name="Freeform 101">
                      <a:extLst>
                        <a:ext uri="{FF2B5EF4-FFF2-40B4-BE49-F238E27FC236}">
                          <a16:creationId xmlns:a16="http://schemas.microsoft.com/office/drawing/2014/main" id="{F8C0CD60-14A7-F119-7EBB-6E8B8DFD6B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0" name="Freeform 102">
                      <a:extLst>
                        <a:ext uri="{FF2B5EF4-FFF2-40B4-BE49-F238E27FC236}">
                          <a16:creationId xmlns:a16="http://schemas.microsoft.com/office/drawing/2014/main" id="{422ABFEA-805E-C6E3-4C10-79C2F094FF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1" name="Freeform 103">
                      <a:extLst>
                        <a:ext uri="{FF2B5EF4-FFF2-40B4-BE49-F238E27FC236}">
                          <a16:creationId xmlns:a16="http://schemas.microsoft.com/office/drawing/2014/main" id="{AE03BCD5-41FD-B908-412B-7D6ACF5CFB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2" name="Freeform 104">
                      <a:extLst>
                        <a:ext uri="{FF2B5EF4-FFF2-40B4-BE49-F238E27FC236}">
                          <a16:creationId xmlns:a16="http://schemas.microsoft.com/office/drawing/2014/main" id="{AA964F1F-87C0-1567-82AC-4A199A9FEF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3" name="Freeform 105">
                      <a:extLst>
                        <a:ext uri="{FF2B5EF4-FFF2-40B4-BE49-F238E27FC236}">
                          <a16:creationId xmlns:a16="http://schemas.microsoft.com/office/drawing/2014/main" id="{9D3B0E2D-AD63-CCA3-B1B7-CDD92B1EB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7" name="Group 106">
                    <a:extLst>
                      <a:ext uri="{FF2B5EF4-FFF2-40B4-BE49-F238E27FC236}">
                        <a16:creationId xmlns:a16="http://schemas.microsoft.com/office/drawing/2014/main" id="{CC26E5BE-7DCC-E8EE-8A25-B69640AA755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28" name="Freeform 107">
                      <a:extLst>
                        <a:ext uri="{FF2B5EF4-FFF2-40B4-BE49-F238E27FC236}">
                          <a16:creationId xmlns:a16="http://schemas.microsoft.com/office/drawing/2014/main" id="{6345C708-774F-2F3A-FA63-378396F449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29" name="Freeform 108">
                      <a:extLst>
                        <a:ext uri="{FF2B5EF4-FFF2-40B4-BE49-F238E27FC236}">
                          <a16:creationId xmlns:a16="http://schemas.microsoft.com/office/drawing/2014/main" id="{F5F013D2-2594-13FE-F287-6CC788D6B6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0" name="Freeform 109">
                      <a:extLst>
                        <a:ext uri="{FF2B5EF4-FFF2-40B4-BE49-F238E27FC236}">
                          <a16:creationId xmlns:a16="http://schemas.microsoft.com/office/drawing/2014/main" id="{731F4E6B-ADE6-DCCE-A3FB-883D9A8C9E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1" name="Freeform 110">
                      <a:extLst>
                        <a:ext uri="{FF2B5EF4-FFF2-40B4-BE49-F238E27FC236}">
                          <a16:creationId xmlns:a16="http://schemas.microsoft.com/office/drawing/2014/main" id="{1F338F02-ECFD-2FF3-5B1B-870F202BA1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2" name="Freeform 111">
                      <a:extLst>
                        <a:ext uri="{FF2B5EF4-FFF2-40B4-BE49-F238E27FC236}">
                          <a16:creationId xmlns:a16="http://schemas.microsoft.com/office/drawing/2014/main" id="{9102B357-0773-7EEC-9D37-7AD9B0D373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3" name="Freeform 112">
                      <a:extLst>
                        <a:ext uri="{FF2B5EF4-FFF2-40B4-BE49-F238E27FC236}">
                          <a16:creationId xmlns:a16="http://schemas.microsoft.com/office/drawing/2014/main" id="{B36DFA6A-8FFD-D8C7-61B4-865D6B487B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4" name="Freeform 113">
                      <a:extLst>
                        <a:ext uri="{FF2B5EF4-FFF2-40B4-BE49-F238E27FC236}">
                          <a16:creationId xmlns:a16="http://schemas.microsoft.com/office/drawing/2014/main" id="{764AE27D-53D1-EE71-EE37-B707F8003F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5" name="Freeform 114">
                      <a:extLst>
                        <a:ext uri="{FF2B5EF4-FFF2-40B4-BE49-F238E27FC236}">
                          <a16:creationId xmlns:a16="http://schemas.microsoft.com/office/drawing/2014/main" id="{67B6C3F7-82EF-436E-E1D1-E94FC8A340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23" name="WordArt 115">
                <a:extLst>
                  <a:ext uri="{FF2B5EF4-FFF2-40B4-BE49-F238E27FC236}">
                    <a16:creationId xmlns:a16="http://schemas.microsoft.com/office/drawing/2014/main" id="{39FE0DD3-C062-C4AA-2B21-AD87CF95899D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21" name="WordArt 68">
              <a:extLst>
                <a:ext uri="{FF2B5EF4-FFF2-40B4-BE49-F238E27FC236}">
                  <a16:creationId xmlns:a16="http://schemas.microsoft.com/office/drawing/2014/main" id="{96E1F0F0-E045-0F94-1D31-2378E928C2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leaf_2_0_2</a:t>
              </a:r>
            </a:p>
          </p:txBody>
        </p:sp>
      </p:grpSp>
      <p:sp>
        <p:nvSpPr>
          <p:cNvPr id="11" name="Oval 152">
            <a:extLst>
              <a:ext uri="{FF2B5EF4-FFF2-40B4-BE49-F238E27FC236}">
                <a16:creationId xmlns:a16="http://schemas.microsoft.com/office/drawing/2014/main" id="{0E531A0E-5901-3303-B045-55ED2A0AC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7205" y="387842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12" name="Oval 152">
            <a:extLst>
              <a:ext uri="{FF2B5EF4-FFF2-40B4-BE49-F238E27FC236}">
                <a16:creationId xmlns:a16="http://schemas.microsoft.com/office/drawing/2014/main" id="{281FFFAF-7253-AF57-C296-BBFB9DEF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818" y="5022656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3" name="Oval 152">
            <a:extLst>
              <a:ext uri="{FF2B5EF4-FFF2-40B4-BE49-F238E27FC236}">
                <a16:creationId xmlns:a16="http://schemas.microsoft.com/office/drawing/2014/main" id="{E9B766FE-A358-143B-A4E5-65E99494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62" y="504531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U</a:t>
            </a:r>
          </a:p>
        </p:txBody>
      </p:sp>
      <p:sp>
        <p:nvSpPr>
          <p:cNvPr id="14" name="Oval 152">
            <a:extLst>
              <a:ext uri="{FF2B5EF4-FFF2-40B4-BE49-F238E27FC236}">
                <a16:creationId xmlns:a16="http://schemas.microsoft.com/office/drawing/2014/main" id="{23BBE6AA-09DC-AD32-EE15-DA37C489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26" y="505820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V</a:t>
            </a:r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7A6B4BB-B28E-8499-43B1-A8996CF79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911" y="5049781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57" name="Oval 152">
            <a:extLst>
              <a:ext uri="{FF2B5EF4-FFF2-40B4-BE49-F238E27FC236}">
                <a16:creationId xmlns:a16="http://schemas.microsoft.com/office/drawing/2014/main" id="{85652DA6-1FF0-5F37-5754-23E1B18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118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58" name="Oval 152">
            <a:extLst>
              <a:ext uri="{FF2B5EF4-FFF2-40B4-BE49-F238E27FC236}">
                <a16:creationId xmlns:a16="http://schemas.microsoft.com/office/drawing/2014/main" id="{36F3D578-7493-D920-3C96-B9F21368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941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F</a:t>
            </a:r>
          </a:p>
        </p:txBody>
      </p:sp>
      <p:sp>
        <p:nvSpPr>
          <p:cNvPr id="59" name="Oval 152">
            <a:extLst>
              <a:ext uri="{FF2B5EF4-FFF2-40B4-BE49-F238E27FC236}">
                <a16:creationId xmlns:a16="http://schemas.microsoft.com/office/drawing/2014/main" id="{0014F35F-24D0-545A-CA48-7ECDC7E5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425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P</a:t>
            </a:r>
          </a:p>
        </p:txBody>
      </p:sp>
      <p:sp>
        <p:nvSpPr>
          <p:cNvPr id="60" name="Oval 152">
            <a:extLst>
              <a:ext uri="{FF2B5EF4-FFF2-40B4-BE49-F238E27FC236}">
                <a16:creationId xmlns:a16="http://schemas.microsoft.com/office/drawing/2014/main" id="{4004762E-BB60-DA7E-D6A3-76B8B1189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467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W</a:t>
            </a:r>
          </a:p>
        </p:txBody>
      </p:sp>
      <p:sp>
        <p:nvSpPr>
          <p:cNvPr id="61" name="Oval 152">
            <a:extLst>
              <a:ext uri="{FF2B5EF4-FFF2-40B4-BE49-F238E27FC236}">
                <a16:creationId xmlns:a16="http://schemas.microsoft.com/office/drawing/2014/main" id="{F064A61D-3604-FFA3-0B3D-440B5C35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792" y="386864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O</a:t>
            </a:r>
          </a:p>
        </p:txBody>
      </p:sp>
      <p:sp>
        <p:nvSpPr>
          <p:cNvPr id="62" name="Oval 152">
            <a:extLst>
              <a:ext uri="{FF2B5EF4-FFF2-40B4-BE49-F238E27FC236}">
                <a16:creationId xmlns:a16="http://schemas.microsoft.com/office/drawing/2014/main" id="{463DD614-E96D-FF22-3B43-027FB1EA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14" y="3719194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L</a:t>
            </a:r>
          </a:p>
        </p:txBody>
      </p:sp>
      <p:sp>
        <p:nvSpPr>
          <p:cNvPr id="63" name="Oval 152">
            <a:extLst>
              <a:ext uri="{FF2B5EF4-FFF2-40B4-BE49-F238E27FC236}">
                <a16:creationId xmlns:a16="http://schemas.microsoft.com/office/drawing/2014/main" id="{1EC67C28-E4C7-800F-D639-2F21F662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721" y="371597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N</a:t>
            </a:r>
          </a:p>
        </p:txBody>
      </p:sp>
      <p:sp>
        <p:nvSpPr>
          <p:cNvPr id="64" name="Oval 152">
            <a:extLst>
              <a:ext uri="{FF2B5EF4-FFF2-40B4-BE49-F238E27FC236}">
                <a16:creationId xmlns:a16="http://schemas.microsoft.com/office/drawing/2014/main" id="{192DE401-22E8-79AC-203F-F947F47A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55" y="385132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K</a:t>
            </a:r>
          </a:p>
        </p:txBody>
      </p:sp>
      <p:sp>
        <p:nvSpPr>
          <p:cNvPr id="65" name="Oval 152">
            <a:extLst>
              <a:ext uri="{FF2B5EF4-FFF2-40B4-BE49-F238E27FC236}">
                <a16:creationId xmlns:a16="http://schemas.microsoft.com/office/drawing/2014/main" id="{3A69174D-6674-ACEC-DF95-16BF7AF5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936" y="3876552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66" name="Oval 152">
            <a:extLst>
              <a:ext uri="{FF2B5EF4-FFF2-40B4-BE49-F238E27FC236}">
                <a16:creationId xmlns:a16="http://schemas.microsoft.com/office/drawing/2014/main" id="{FA92A806-49DD-55C9-0A7F-71DA53C1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09" y="374200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67" name="Oval 152">
            <a:extLst>
              <a:ext uri="{FF2B5EF4-FFF2-40B4-BE49-F238E27FC236}">
                <a16:creationId xmlns:a16="http://schemas.microsoft.com/office/drawing/2014/main" id="{DF9141B7-A411-649D-E0E6-D418A539D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672" y="372579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71" name="Oval 152">
            <a:extLst>
              <a:ext uri="{FF2B5EF4-FFF2-40B4-BE49-F238E27FC236}">
                <a16:creationId xmlns:a16="http://schemas.microsoft.com/office/drawing/2014/main" id="{20E49329-7A50-6BD8-0576-26F93460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803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Q</a:t>
            </a:r>
          </a:p>
        </p:txBody>
      </p:sp>
      <p:sp>
        <p:nvSpPr>
          <p:cNvPr id="72" name="Oval 152">
            <a:extLst>
              <a:ext uri="{FF2B5EF4-FFF2-40B4-BE49-F238E27FC236}">
                <a16:creationId xmlns:a16="http://schemas.microsoft.com/office/drawing/2014/main" id="{27B4E168-8D90-396A-FB4D-4110B071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335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R</a:t>
            </a:r>
          </a:p>
        </p:txBody>
      </p:sp>
      <p:sp>
        <p:nvSpPr>
          <p:cNvPr id="73" name="Oval 152">
            <a:extLst>
              <a:ext uri="{FF2B5EF4-FFF2-40B4-BE49-F238E27FC236}">
                <a16:creationId xmlns:a16="http://schemas.microsoft.com/office/drawing/2014/main" id="{6168C1A6-FC45-CA40-428A-2BCE39E4D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251" y="270992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4" name="Oval 152">
            <a:extLst>
              <a:ext uri="{FF2B5EF4-FFF2-40B4-BE49-F238E27FC236}">
                <a16:creationId xmlns:a16="http://schemas.microsoft.com/office/drawing/2014/main" id="{0A63A091-9090-4DAE-4BB1-B9FFA488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53" y="2585469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T</a:t>
            </a:r>
          </a:p>
        </p:txBody>
      </p:sp>
      <p:sp>
        <p:nvSpPr>
          <p:cNvPr id="75" name="Line 66">
            <a:extLst>
              <a:ext uri="{FF2B5EF4-FFF2-40B4-BE49-F238E27FC236}">
                <a16:creationId xmlns:a16="http://schemas.microsoft.com/office/drawing/2014/main" id="{BD68AB9A-2925-3E8E-EB97-91662965B2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4272" y="2114931"/>
            <a:ext cx="229998" cy="5609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6" name="Text Box 136">
            <a:extLst>
              <a:ext uri="{FF2B5EF4-FFF2-40B4-BE49-F238E27FC236}">
                <a16:creationId xmlns:a16="http://schemas.microsoft.com/office/drawing/2014/main" id="{A92CD0A5-F0B9-99A7-1454-EDCBE0A8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804" y="1997467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10.0.0.16/30</a:t>
            </a:r>
          </a:p>
        </p:txBody>
      </p:sp>
      <p:sp>
        <p:nvSpPr>
          <p:cNvPr id="77" name="Line 66">
            <a:extLst>
              <a:ext uri="{FF2B5EF4-FFF2-40B4-BE49-F238E27FC236}">
                <a16:creationId xmlns:a16="http://schemas.microsoft.com/office/drawing/2014/main" id="{3FCFF5DF-F46E-E99C-35C9-1014BCBD25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48873" y="3978336"/>
            <a:ext cx="719883" cy="679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8" name="Text Box 136">
            <a:extLst>
              <a:ext uri="{FF2B5EF4-FFF2-40B4-BE49-F238E27FC236}">
                <a16:creationId xmlns:a16="http://schemas.microsoft.com/office/drawing/2014/main" id="{2FBA2EC3-1B5C-84A4-7145-474E834D9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851021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10.0.0.0/30</a:t>
            </a:r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id="{C849CFDD-BD53-BBBA-7804-CEE40B8E8E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76953" y="3675295"/>
            <a:ext cx="1275978" cy="1346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2" name="Text Box 136">
            <a:extLst>
              <a:ext uri="{FF2B5EF4-FFF2-40B4-BE49-F238E27FC236}">
                <a16:creationId xmlns:a16="http://schemas.microsoft.com/office/drawing/2014/main" id="{6FD6A500-74DE-90F4-31F8-995A1075A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514828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10.0.0.12/30</a:t>
            </a:r>
          </a:p>
        </p:txBody>
      </p:sp>
      <p:sp>
        <p:nvSpPr>
          <p:cNvPr id="83" name="Text Box 136">
            <a:extLst>
              <a:ext uri="{FF2B5EF4-FFF2-40B4-BE49-F238E27FC236}">
                <a16:creationId xmlns:a16="http://schemas.microsoft.com/office/drawing/2014/main" id="{40EE37B0-D47B-17D4-1A0B-427090C5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98104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10.0.0.8/30</a:t>
            </a:r>
          </a:p>
        </p:txBody>
      </p:sp>
      <p:sp>
        <p:nvSpPr>
          <p:cNvPr id="84" name="Text Box 136">
            <a:extLst>
              <a:ext uri="{FF2B5EF4-FFF2-40B4-BE49-F238E27FC236}">
                <a16:creationId xmlns:a16="http://schemas.microsoft.com/office/drawing/2014/main" id="{31FCC369-B5BF-C471-E566-738A6216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64484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10.0.0.4/30</a:t>
            </a:r>
          </a:p>
        </p:txBody>
      </p:sp>
      <p:sp>
        <p:nvSpPr>
          <p:cNvPr id="86" name="Line 66">
            <a:extLst>
              <a:ext uri="{FF2B5EF4-FFF2-40B4-BE49-F238E27FC236}">
                <a16:creationId xmlns:a16="http://schemas.microsoft.com/office/drawing/2014/main" id="{3AE899FD-B24E-7894-7F65-CC033B051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0844" y="3766747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07685D75-359D-27AB-852E-FF5AB4B736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782" y="3998904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90" name="Line 66">
            <a:extLst>
              <a:ext uri="{FF2B5EF4-FFF2-40B4-BE49-F238E27FC236}">
                <a16:creationId xmlns:a16="http://schemas.microsoft.com/office/drawing/2014/main" id="{3B78A6FB-3F0D-7F4D-354D-2391D2874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80475" y="3769912"/>
            <a:ext cx="1140943" cy="3802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9" name="Text Box 136">
            <a:extLst>
              <a:ext uri="{FF2B5EF4-FFF2-40B4-BE49-F238E27FC236}">
                <a16:creationId xmlns:a16="http://schemas.microsoft.com/office/drawing/2014/main" id="{3F044437-BC49-EE56-7BE4-584CF8FD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64072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10.0.0.44/30</a:t>
            </a:r>
          </a:p>
        </p:txBody>
      </p:sp>
      <p:sp>
        <p:nvSpPr>
          <p:cNvPr id="91" name="Line 66">
            <a:extLst>
              <a:ext uri="{FF2B5EF4-FFF2-40B4-BE49-F238E27FC236}">
                <a16:creationId xmlns:a16="http://schemas.microsoft.com/office/drawing/2014/main" id="{B0264338-E6C8-30E1-0709-E2D24B8AC3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3298" y="3958992"/>
            <a:ext cx="768932" cy="13787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8" name="Text Box 136">
            <a:extLst>
              <a:ext uri="{FF2B5EF4-FFF2-40B4-BE49-F238E27FC236}">
                <a16:creationId xmlns:a16="http://schemas.microsoft.com/office/drawing/2014/main" id="{26C0EFEE-4166-E270-4FF0-B4C538ED9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9769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10.0.0.32/30</a:t>
            </a:r>
          </a:p>
        </p:txBody>
      </p:sp>
      <p:sp>
        <p:nvSpPr>
          <p:cNvPr id="358" name="Text Box 136">
            <a:extLst>
              <a:ext uri="{FF2B5EF4-FFF2-40B4-BE49-F238E27FC236}">
                <a16:creationId xmlns:a16="http://schemas.microsoft.com/office/drawing/2014/main" id="{D2435B83-AA84-FB50-50F4-0A5C036F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94407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10.0.0.40/30</a:t>
            </a:r>
          </a:p>
        </p:txBody>
      </p:sp>
      <p:sp>
        <p:nvSpPr>
          <p:cNvPr id="359" name="Text Box 136">
            <a:extLst>
              <a:ext uri="{FF2B5EF4-FFF2-40B4-BE49-F238E27FC236}">
                <a16:creationId xmlns:a16="http://schemas.microsoft.com/office/drawing/2014/main" id="{92F8F28C-291B-A0CE-0E5B-2FF977B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607879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10.0.0.36/30</a:t>
            </a:r>
          </a:p>
        </p:txBody>
      </p:sp>
      <p:sp>
        <p:nvSpPr>
          <p:cNvPr id="360" name="Line 66">
            <a:extLst>
              <a:ext uri="{FF2B5EF4-FFF2-40B4-BE49-F238E27FC236}">
                <a16:creationId xmlns:a16="http://schemas.microsoft.com/office/drawing/2014/main" id="{586493DC-2E84-0C25-3852-09C55AEBC2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4678" y="3729779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1" name="Line 66">
            <a:extLst>
              <a:ext uri="{FF2B5EF4-FFF2-40B4-BE49-F238E27FC236}">
                <a16:creationId xmlns:a16="http://schemas.microsoft.com/office/drawing/2014/main" id="{3417D6A8-71A8-F5C9-DAF3-BC06C77FE7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99616" y="3961936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4" name="Line 66">
            <a:extLst>
              <a:ext uri="{FF2B5EF4-FFF2-40B4-BE49-F238E27FC236}">
                <a16:creationId xmlns:a16="http://schemas.microsoft.com/office/drawing/2014/main" id="{7636B2E1-8276-B455-EED3-54368F877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0421" y="1417637"/>
            <a:ext cx="1373775" cy="143069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3" name="Text Box 136">
            <a:extLst>
              <a:ext uri="{FF2B5EF4-FFF2-40B4-BE49-F238E27FC236}">
                <a16:creationId xmlns:a16="http://schemas.microsoft.com/office/drawing/2014/main" id="{C0C8AF48-603E-8069-F308-2EBDFBD6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8" y="129664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10.0.0.24/30</a:t>
            </a:r>
          </a:p>
        </p:txBody>
      </p:sp>
      <p:sp>
        <p:nvSpPr>
          <p:cNvPr id="365" name="Text Box 136">
            <a:extLst>
              <a:ext uri="{FF2B5EF4-FFF2-40B4-BE49-F238E27FC236}">
                <a16:creationId xmlns:a16="http://schemas.microsoft.com/office/drawing/2014/main" id="{62CE4736-95C7-F862-1866-E0206B97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826" y="1646999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10.0.0.20/30</a:t>
            </a:r>
          </a:p>
        </p:txBody>
      </p:sp>
      <p:sp>
        <p:nvSpPr>
          <p:cNvPr id="366" name="Line 66">
            <a:extLst>
              <a:ext uri="{FF2B5EF4-FFF2-40B4-BE49-F238E27FC236}">
                <a16:creationId xmlns:a16="http://schemas.microsoft.com/office/drawing/2014/main" id="{8AA6BE32-4836-D1D5-D41D-6CE050D183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35294" y="1767190"/>
            <a:ext cx="672168" cy="8855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5" name="Line 66">
            <a:extLst>
              <a:ext uri="{FF2B5EF4-FFF2-40B4-BE49-F238E27FC236}">
                <a16:creationId xmlns:a16="http://schemas.microsoft.com/office/drawing/2014/main" id="{76AEF4CD-1D27-6C13-C3B3-7031CB8606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25548" y="1093520"/>
            <a:ext cx="1825949" cy="166306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2" name="Text Box 136">
            <a:extLst>
              <a:ext uri="{FF2B5EF4-FFF2-40B4-BE49-F238E27FC236}">
                <a16:creationId xmlns:a16="http://schemas.microsoft.com/office/drawing/2014/main" id="{1CDF425F-517E-5EB6-BC02-F1F06EBE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7" y="97389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10.0.0.28/30</a:t>
            </a:r>
          </a:p>
        </p:txBody>
      </p:sp>
      <p:sp>
        <p:nvSpPr>
          <p:cNvPr id="640" name="Text Box 136">
            <a:extLst>
              <a:ext uri="{FF2B5EF4-FFF2-40B4-BE49-F238E27FC236}">
                <a16:creationId xmlns:a16="http://schemas.microsoft.com/office/drawing/2014/main" id="{93B3FD85-7946-5474-EBCF-A344DCA8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553" y="2115199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10.0.0.60/30</a:t>
            </a:r>
          </a:p>
        </p:txBody>
      </p:sp>
      <p:sp>
        <p:nvSpPr>
          <p:cNvPr id="641" name="Text Box 136">
            <a:extLst>
              <a:ext uri="{FF2B5EF4-FFF2-40B4-BE49-F238E27FC236}">
                <a16:creationId xmlns:a16="http://schemas.microsoft.com/office/drawing/2014/main" id="{5D56AEA1-F106-90AB-5A05-2714963F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418224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10.0.0.52/30</a:t>
            </a:r>
          </a:p>
        </p:txBody>
      </p:sp>
      <p:sp>
        <p:nvSpPr>
          <p:cNvPr id="642" name="Text Box 136">
            <a:extLst>
              <a:ext uri="{FF2B5EF4-FFF2-40B4-BE49-F238E27FC236}">
                <a16:creationId xmlns:a16="http://schemas.microsoft.com/office/drawing/2014/main" id="{7F238FAA-63D1-C292-1F66-F9A1519C3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575" y="1764731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10.0.0.56/30</a:t>
            </a:r>
          </a:p>
        </p:txBody>
      </p:sp>
      <p:sp>
        <p:nvSpPr>
          <p:cNvPr id="644" name="Line 66">
            <a:extLst>
              <a:ext uri="{FF2B5EF4-FFF2-40B4-BE49-F238E27FC236}">
                <a16:creationId xmlns:a16="http://schemas.microsoft.com/office/drawing/2014/main" id="{5B963558-BC2A-D9E0-0093-F12259A0A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1788" y="1215339"/>
            <a:ext cx="2073081" cy="150793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3" name="Text Box 136">
            <a:extLst>
              <a:ext uri="{FF2B5EF4-FFF2-40B4-BE49-F238E27FC236}">
                <a16:creationId xmlns:a16="http://schemas.microsoft.com/office/drawing/2014/main" id="{7A894FFB-AD3A-D852-48E4-0F72B06AC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0935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10.0.0.48/30</a:t>
            </a:r>
          </a:p>
        </p:txBody>
      </p:sp>
      <p:sp>
        <p:nvSpPr>
          <p:cNvPr id="92" name="Text Box 136">
            <a:extLst>
              <a:ext uri="{FF2B5EF4-FFF2-40B4-BE49-F238E27FC236}">
                <a16:creationId xmlns:a16="http://schemas.microsoft.com/office/drawing/2014/main" id="{2FF98CA3-70A3-2653-1B7B-63FEF52CC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8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201.1.1.0/24</a:t>
            </a:r>
          </a:p>
        </p:txBody>
      </p:sp>
      <p:sp>
        <p:nvSpPr>
          <p:cNvPr id="93" name="Text Box 136">
            <a:extLst>
              <a:ext uri="{FF2B5EF4-FFF2-40B4-BE49-F238E27FC236}">
                <a16:creationId xmlns:a16="http://schemas.microsoft.com/office/drawing/2014/main" id="{EF9EA49A-F315-D6A1-2532-06B97EE1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7" y="446993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201.1.2.0/24</a:t>
            </a:r>
          </a:p>
        </p:txBody>
      </p:sp>
      <p:sp>
        <p:nvSpPr>
          <p:cNvPr id="94" name="Text Box 136">
            <a:extLst>
              <a:ext uri="{FF2B5EF4-FFF2-40B4-BE49-F238E27FC236}">
                <a16:creationId xmlns:a16="http://schemas.microsoft.com/office/drawing/2014/main" id="{C54B59BB-7397-045A-BDBD-65693C0A7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720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201.2.2.0/24</a:t>
            </a:r>
          </a:p>
        </p:txBody>
      </p:sp>
      <p:sp>
        <p:nvSpPr>
          <p:cNvPr id="95" name="Text Box 136">
            <a:extLst>
              <a:ext uri="{FF2B5EF4-FFF2-40B4-BE49-F238E27FC236}">
                <a16:creationId xmlns:a16="http://schemas.microsoft.com/office/drawing/2014/main" id="{68D484DD-FC45-DC76-73A2-7CC91AE5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26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201.2.1.0/24</a:t>
            </a:r>
          </a:p>
        </p:txBody>
      </p:sp>
      <p:sp>
        <p:nvSpPr>
          <p:cNvPr id="98" name="Text Box 136">
            <a:extLst>
              <a:ext uri="{FF2B5EF4-FFF2-40B4-BE49-F238E27FC236}">
                <a16:creationId xmlns:a16="http://schemas.microsoft.com/office/drawing/2014/main" id="{02C0D50E-4980-DB48-BAF0-69BE09082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68950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202.2.2.0/24</a:t>
            </a:r>
          </a:p>
        </p:txBody>
      </p:sp>
      <p:sp>
        <p:nvSpPr>
          <p:cNvPr id="99" name="Text Box 136">
            <a:extLst>
              <a:ext uri="{FF2B5EF4-FFF2-40B4-BE49-F238E27FC236}">
                <a16:creationId xmlns:a16="http://schemas.microsoft.com/office/drawing/2014/main" id="{DBA66AB4-A2D0-A1C4-CE89-6B23E398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35331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202.2.1.0/24</a:t>
            </a:r>
          </a:p>
        </p:txBody>
      </p:sp>
      <p:sp>
        <p:nvSpPr>
          <p:cNvPr id="68" name="Oval 152">
            <a:extLst>
              <a:ext uri="{FF2B5EF4-FFF2-40B4-BE49-F238E27FC236}">
                <a16:creationId xmlns:a16="http://schemas.microsoft.com/office/drawing/2014/main" id="{8E45E782-54BC-C5C9-DE1E-5632006B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10" y="272327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I</a:t>
            </a:r>
          </a:p>
        </p:txBody>
      </p:sp>
      <p:sp>
        <p:nvSpPr>
          <p:cNvPr id="3" name="Oval 152">
            <a:extLst>
              <a:ext uri="{FF2B5EF4-FFF2-40B4-BE49-F238E27FC236}">
                <a16:creationId xmlns:a16="http://schemas.microsoft.com/office/drawing/2014/main" id="{3ACC3D8B-1BA0-101E-7354-3840BA1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268" y="268018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G</a:t>
            </a:r>
          </a:p>
        </p:txBody>
      </p:sp>
      <p:sp>
        <p:nvSpPr>
          <p:cNvPr id="69" name="Oval 152">
            <a:extLst>
              <a:ext uri="{FF2B5EF4-FFF2-40B4-BE49-F238E27FC236}">
                <a16:creationId xmlns:a16="http://schemas.microsoft.com/office/drawing/2014/main" id="{1CC15DE0-E45E-7F69-CFCF-8554FEC93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300" y="266733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H</a:t>
            </a:r>
          </a:p>
        </p:txBody>
      </p:sp>
      <p:sp>
        <p:nvSpPr>
          <p:cNvPr id="70" name="Oval 152">
            <a:extLst>
              <a:ext uri="{FF2B5EF4-FFF2-40B4-BE49-F238E27FC236}">
                <a16:creationId xmlns:a16="http://schemas.microsoft.com/office/drawing/2014/main" id="{922F9BE5-82DC-B506-98F8-2EDD2E6C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250" y="275111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J</a:t>
            </a:r>
          </a:p>
        </p:txBody>
      </p:sp>
      <p:sp>
        <p:nvSpPr>
          <p:cNvPr id="104" name="Text Box 136">
            <a:extLst>
              <a:ext uri="{FF2B5EF4-FFF2-40B4-BE49-F238E27FC236}">
                <a16:creationId xmlns:a16="http://schemas.microsoft.com/office/drawing/2014/main" id="{77EFD616-AD58-D67C-D77F-9923D36EB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011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202.1.1.0/24</a:t>
            </a:r>
          </a:p>
        </p:txBody>
      </p:sp>
      <p:sp>
        <p:nvSpPr>
          <p:cNvPr id="105" name="Text Box 136">
            <a:extLst>
              <a:ext uri="{FF2B5EF4-FFF2-40B4-BE49-F238E27FC236}">
                <a16:creationId xmlns:a16="http://schemas.microsoft.com/office/drawing/2014/main" id="{0E44A5D3-6A7F-8000-D57A-A18FD7C8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517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202.1.2.0/24</a:t>
            </a:r>
          </a:p>
        </p:txBody>
      </p:sp>
      <p:sp>
        <p:nvSpPr>
          <p:cNvPr id="111" name="Text Box 137">
            <a:extLst>
              <a:ext uri="{FF2B5EF4-FFF2-40B4-BE49-F238E27FC236}">
                <a16:creationId xmlns:a16="http://schemas.microsoft.com/office/drawing/2014/main" id="{53458C67-4585-93B5-86C5-2A253725A0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2856086" y="4400017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AS64512</a:t>
            </a:r>
          </a:p>
        </p:txBody>
      </p:sp>
      <p:sp>
        <p:nvSpPr>
          <p:cNvPr id="115" name="Text Box 137">
            <a:extLst>
              <a:ext uri="{FF2B5EF4-FFF2-40B4-BE49-F238E27FC236}">
                <a16:creationId xmlns:a16="http://schemas.microsoft.com/office/drawing/2014/main" id="{BAB9F476-636F-4B7E-5F76-054DCB709E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27118" y="3037817"/>
            <a:ext cx="9111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AS64514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118" name="Text Box 137">
            <a:extLst>
              <a:ext uri="{FF2B5EF4-FFF2-40B4-BE49-F238E27FC236}">
                <a16:creationId xmlns:a16="http://schemas.microsoft.com/office/drawing/2014/main" id="{17F1E283-A496-BAA2-5039-BD133BB28D5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3428216" y="441094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AS64513</a:t>
            </a:r>
          </a:p>
        </p:txBody>
      </p:sp>
      <p:sp>
        <p:nvSpPr>
          <p:cNvPr id="119" name="Text Box 137">
            <a:extLst>
              <a:ext uri="{FF2B5EF4-FFF2-40B4-BE49-F238E27FC236}">
                <a16:creationId xmlns:a16="http://schemas.microsoft.com/office/drawing/2014/main" id="{23A3C373-A3FE-BA82-021B-5B76134BE6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515159" y="4398958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AS64515</a:t>
            </a:r>
          </a:p>
        </p:txBody>
      </p:sp>
      <p:sp>
        <p:nvSpPr>
          <p:cNvPr id="594" name="Text Box 137">
            <a:extLst>
              <a:ext uri="{FF2B5EF4-FFF2-40B4-BE49-F238E27FC236}">
                <a16:creationId xmlns:a16="http://schemas.microsoft.com/office/drawing/2014/main" id="{3AC9C338-B215-0F52-ABF8-B8BF6CFD9B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9113662" y="438975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AS64516</a:t>
            </a:r>
          </a:p>
        </p:txBody>
      </p:sp>
      <p:sp>
        <p:nvSpPr>
          <p:cNvPr id="595" name="Text Box 137">
            <a:extLst>
              <a:ext uri="{FF2B5EF4-FFF2-40B4-BE49-F238E27FC236}">
                <a16:creationId xmlns:a16="http://schemas.microsoft.com/office/drawing/2014/main" id="{77794D50-3902-1125-5E63-EAA85CB61F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84848" y="3075870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AS64517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596" name="Text Box 137">
            <a:extLst>
              <a:ext uri="{FF2B5EF4-FFF2-40B4-BE49-F238E27FC236}">
                <a16:creationId xmlns:a16="http://schemas.microsoft.com/office/drawing/2014/main" id="{4E4BF079-2B3E-0FDA-3056-007A50FD99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41810" y="1438067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AS64518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898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ToF</a:t>
            </a:r>
            <a:r>
              <a:rPr lang="it-IT"/>
              <a:t>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64518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867F6E-CE7F-2A69-3094-770577925284}"/>
              </a:ext>
            </a:extLst>
          </p:cNvPr>
          <p:cNvSpPr txBox="1"/>
          <p:nvPr/>
        </p:nvSpPr>
        <p:spPr>
          <a:xfrm>
            <a:off x="7616889" y="1318697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keepalive and hold timers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CE1114-F8C1-FE9E-78C0-40ACA2D7A78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4600" y="1503363"/>
            <a:ext cx="5102289" cy="325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11222B-E2BA-22DD-5E48-B16D4CA8F540}"/>
              </a:ext>
            </a:extLst>
          </p:cNvPr>
          <p:cNvSpPr txBox="1"/>
          <p:nvPr/>
        </p:nvSpPr>
        <p:spPr>
          <a:xfrm>
            <a:off x="7616889" y="18288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BGP multi-path relax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0955E-7BE5-03C2-A36F-AA8CB2195F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53000" y="2013466"/>
            <a:ext cx="2663889" cy="57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9D4507-BC84-2B42-B061-7DB826DEF60E}"/>
              </a:ext>
            </a:extLst>
          </p:cNvPr>
          <p:cNvSpPr txBox="1"/>
          <p:nvPr/>
        </p:nvSpPr>
        <p:spPr>
          <a:xfrm>
            <a:off x="7616889" y="2351386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a peer-group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9DF08-5829-26F3-753F-0419D1E30B0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33480" y="2536052"/>
            <a:ext cx="3883409" cy="58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2BB798-C8E8-03B4-96BF-DED76760E203}"/>
              </a:ext>
            </a:extLst>
          </p:cNvPr>
          <p:cNvSpPr txBox="1"/>
          <p:nvPr/>
        </p:nvSpPr>
        <p:spPr>
          <a:xfrm>
            <a:off x="7616889" y="2899848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all peers of the group are eBGP. The remote ASN is inferred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422DF8-0247-228E-CF50-4C4048D646A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724400" y="3223014"/>
            <a:ext cx="2892489" cy="80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89E5A8-8A12-E367-0673-A6EF81312194}"/>
              </a:ext>
            </a:extLst>
          </p:cNvPr>
          <p:cNvSpPr txBox="1"/>
          <p:nvPr/>
        </p:nvSpPr>
        <p:spPr>
          <a:xfrm>
            <a:off x="7616889" y="3725309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advertisement interval timer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7ED78-36F5-7267-DF93-0C43A8EEC7FC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410200" y="3561365"/>
            <a:ext cx="2206689" cy="348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11CA17-9C54-FBB3-59C5-96111D5B8A36}"/>
              </a:ext>
            </a:extLst>
          </p:cNvPr>
          <p:cNvSpPr txBox="1"/>
          <p:nvPr/>
        </p:nvSpPr>
        <p:spPr>
          <a:xfrm>
            <a:off x="7616889" y="4258585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connect timer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36C36D-6794-B4FD-FD07-B26AA2EE974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648200" y="3828003"/>
            <a:ext cx="2968689" cy="615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0869E7-AF34-A39C-7AD0-C7A0509CEAE9}"/>
              </a:ext>
            </a:extLst>
          </p:cNvPr>
          <p:cNvSpPr txBox="1"/>
          <p:nvPr/>
        </p:nvSpPr>
        <p:spPr>
          <a:xfrm>
            <a:off x="7616889" y="4804141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add interfaces to peer-group for unnumbered peering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D3892C-9763-D7E9-356C-C79E14EB153A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562600" y="4443251"/>
            <a:ext cx="2054289" cy="684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251A4-84FA-0B67-5CCC-313FEB0A2045}"/>
              </a:ext>
            </a:extLst>
          </p:cNvPr>
          <p:cNvSpPr txBox="1"/>
          <p:nvPr/>
        </p:nvSpPr>
        <p:spPr>
          <a:xfrm>
            <a:off x="7616889" y="5631294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A.F. to peer-group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8821D4-64CB-AEB5-6875-110176AA441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733480" y="5539303"/>
            <a:ext cx="3883409" cy="276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EEFAAC-95EF-7CE0-3498-EF8C9BEE471D}"/>
              </a:ext>
            </a:extLst>
          </p:cNvPr>
          <p:cNvSpPr txBox="1"/>
          <p:nvPr/>
        </p:nvSpPr>
        <p:spPr>
          <a:xfrm>
            <a:off x="7616889" y="617455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maximum Multi-Path possibilities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F0777-1FEF-6C7B-45A8-C9CB23D14A89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819400" y="5718328"/>
            <a:ext cx="4797489" cy="640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9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9" grpId="0" animBg="1"/>
      <p:bldP spid="25" grpId="0" animBg="1"/>
      <p:bldP spid="28" grpId="0" animBg="1"/>
      <p:bldP spid="31" grpId="0" animBg="1"/>
      <p:bldP spid="34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Spine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192.168.0.5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– part 1</a:t>
              </a: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C06C26B3-1D58-ED31-F9E0-F9374A46C306}"/>
              </a:ext>
            </a:extLst>
          </p:cNvPr>
          <p:cNvGrpSpPr>
            <a:grpSpLocks/>
          </p:cNvGrpSpPr>
          <p:nvPr/>
        </p:nvGrpSpPr>
        <p:grpSpPr bwMode="auto">
          <a:xfrm>
            <a:off x="6281151" y="1143000"/>
            <a:ext cx="5181510" cy="5105402"/>
            <a:chOff x="126" y="2432"/>
            <a:chExt cx="6855" cy="3216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3F23B356-43EA-F39B-86C4-D435A48FB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224A1056-6DBC-8EDE-DC4B-932DC7588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– 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85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E726-7CDD-7593-4B4C-CB791C1D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Leaf</a:t>
            </a:r>
            <a:r>
              <a:rPr lang="it-IT"/>
              <a:t>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2BCC1184-43A2-465A-BFC1-065438226CD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39586-D0D9-4656-45AA-C3DCB217A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network 201.1.1.0/24</a:t>
              </a:r>
              <a:b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network 201.1.2.0/24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F6EBC1DC-B347-6FAA-92A0-9B1546B79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F1166A-62A2-47F1-7493-9AFB9C3B35E5}"/>
              </a:ext>
            </a:extLst>
          </p:cNvPr>
          <p:cNvSpPr txBox="1"/>
          <p:nvPr/>
        </p:nvSpPr>
        <p:spPr>
          <a:xfrm>
            <a:off x="7696200" y="40386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 the server prefixes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62394B-0FC3-2745-CEE7-1CC83D99F8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034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">
            <a:extLst>
              <a:ext uri="{FF2B5EF4-FFF2-40B4-BE49-F238E27FC236}">
                <a16:creationId xmlns:a16="http://schemas.microsoft.com/office/drawing/2014/main" id="{18E5E0A4-4B20-8A9A-2F50-E37DFEAB420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263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8" y="1600200"/>
            <a:ext cx="10972802" cy="4648200"/>
            <a:chOff x="607480" y="2378845"/>
            <a:chExt cx="109728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1097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-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Kernel IP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routing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Destination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Gateway        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Genmask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    Flags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Ref    Use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Iface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10.0.0.4        0.0.0.0         255.255.255.252 U     0 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10.0.0.12       0.0.0.0         255.255.255.252 U     0 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10.0.0.24       0.0.0.0         255.255.255.252 U     0 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10.0.0.28       0.0.0.0         255.255.255.252 U     0      0        0 eth3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8382000" y="84127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unable to view multi-path routes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267200" y="1025936"/>
            <a:ext cx="4114800" cy="103146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9" y="1600200"/>
            <a:ext cx="5715002" cy="4648200"/>
            <a:chOff x="607481" y="2378845"/>
            <a:chExt cx="57150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57150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10.0.0.0/30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10.0.0.8/30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10.0.0.16/30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10.0.0.17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10.0.0.20/30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12 via 10.0.0.1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12 via 10.0.0.1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11 via 10.0.0.9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11 via 10.0.0.9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1" y="2378845"/>
              <a:ext cx="57150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5636682" y="2476629"/>
              <a:ext cx="581348" cy="126235"/>
              <a:chOff x="2809003" y="2125608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4351" y="2125843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9003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677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7848600" y="1892787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command to manage routing tables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67201" y="2069011"/>
            <a:ext cx="3581399" cy="1469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C97AC4-4858-31AD-0623-1F0BD9A0BF73}"/>
              </a:ext>
            </a:extLst>
          </p:cNvPr>
          <p:cNvSpPr txBox="1"/>
          <p:nvPr/>
        </p:nvSpPr>
        <p:spPr>
          <a:xfrm>
            <a:off x="7848600" y="3725026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multiple next-hop for the same prefix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43BCA4-790C-3EB7-0B24-74904FEFDDA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748169" y="3909270"/>
            <a:ext cx="3100431" cy="13892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47413-2F83-4D24-F971-E07580E71AFD}"/>
              </a:ext>
            </a:extLst>
          </p:cNvPr>
          <p:cNvGrpSpPr/>
          <p:nvPr/>
        </p:nvGrpSpPr>
        <p:grpSpPr>
          <a:xfrm>
            <a:off x="609599" y="1600200"/>
            <a:ext cx="7162802" cy="4648200"/>
            <a:chOff x="607481" y="2378845"/>
            <a:chExt cx="7162802" cy="4648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EF454E-C81A-169E-121B-F858BB92F071}"/>
                </a:ext>
              </a:extLst>
            </p:cNvPr>
            <p:cNvSpPr/>
            <p:nvPr/>
          </p:nvSpPr>
          <p:spPr>
            <a:xfrm>
              <a:off x="607481" y="2632079"/>
              <a:ext cx="716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spine_1_1_1#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lang="it-IT" b="1" kern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it-IT" b="1" ker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it-IT" b="1" kern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endParaRPr lang="it-IT" b="1" ker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version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8,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router ID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192.168.0.6,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Default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pref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100,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AS 64514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Status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suppressed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d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damped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h history, *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valid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&gt; best, =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multipath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            i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internal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RIB-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failure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Stale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Removed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 @NNN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nexthop's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id, &lt;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announce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-self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i - IGP, e - EGP, ? - incomplete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Network          Next Hop           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LocPrf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Weight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201.1.1.0/24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201.1.2.0/24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201.2.1.0/24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201.2.2.0/24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202.1.1.0/24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202.1.2.0/24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202.2.1.0/24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202.2.2.0/24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Displayed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 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and 12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total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paths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0E6E2-A170-086E-E66E-AF0F8AA66507}"/>
                </a:ext>
              </a:extLst>
            </p:cNvPr>
            <p:cNvSpPr/>
            <p:nvPr/>
          </p:nvSpPr>
          <p:spPr>
            <a:xfrm>
              <a:off x="607481" y="2378845"/>
              <a:ext cx="71628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6898A5-2873-166A-FD1F-8E57D1DC0D9B}"/>
                </a:ext>
              </a:extLst>
            </p:cNvPr>
            <p:cNvGrpSpPr/>
            <p:nvPr/>
          </p:nvGrpSpPr>
          <p:grpSpPr>
            <a:xfrm>
              <a:off x="7084482" y="2449973"/>
              <a:ext cx="581348" cy="126235"/>
              <a:chOff x="4256803" y="2098952"/>
              <a:chExt cx="581348" cy="1262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1C6D87-D0D8-4E76-217A-AEB42BB9CE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2151" y="2099187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FC20B4-9E50-E39B-6CE6-71B387F65A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56803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4FD25D-E11B-9AE1-3227-AE77917924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477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66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Multi-</a:t>
            </a:r>
            <a:r>
              <a:rPr lang="it-IT" err="1"/>
              <a:t>Path</a:t>
            </a:r>
            <a:r>
              <a:rPr lang="it-IT"/>
              <a:t> </a:t>
            </a:r>
            <a:r>
              <a:rPr lang="it-IT" err="1"/>
              <a:t>traceroute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traditional traceroute may provide hard-to-interpret or even misleading results when used in presence of ECMP</a:t>
            </a:r>
          </a:p>
          <a:p>
            <a:r>
              <a:rPr lang="en-GB"/>
              <a:t>Multi-Path traceroute tools generate packet header contents to obtain a more precise picture of the actual routes of packets</a:t>
            </a:r>
          </a:p>
          <a:p>
            <a:pPr lvl="1"/>
            <a:r>
              <a:rPr lang="en-GB">
                <a:effectLst/>
              </a:rPr>
              <a:t>allow all probes towards a destination to follow the same path in the presence of per-flow load balancing</a:t>
            </a:r>
          </a:p>
          <a:p>
            <a:pPr lvl="1"/>
            <a:r>
              <a:rPr lang="en-GB"/>
              <a:t>a</a:t>
            </a:r>
            <a:r>
              <a:rPr lang="en-GB">
                <a:effectLst/>
              </a:rPr>
              <a:t>llow a user to distinguish between the presence of per-flow load balancing and per-packet load balancing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855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Multi-</a:t>
            </a:r>
            <a:r>
              <a:rPr lang="it-IT" err="1"/>
              <a:t>Path</a:t>
            </a:r>
            <a:r>
              <a:rPr lang="it-IT"/>
              <a:t> </a:t>
            </a:r>
            <a:r>
              <a:rPr lang="it-IT" err="1"/>
              <a:t>traceroute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two different tools:</a:t>
            </a:r>
          </a:p>
          <a:p>
            <a:pPr lvl="1"/>
            <a:r>
              <a:rPr lang="en-GB" err="1">
                <a:latin typeface="Consolas" panose="020B0609020204030204" pitchFamily="49" charset="0"/>
              </a:rPr>
              <a:t>paris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traceroute designed to work in presence of Multi-Path and load balancers </a:t>
            </a:r>
          </a:p>
          <a:p>
            <a:pPr lvl="1"/>
            <a:r>
              <a:rPr lang="en-GB" err="1">
                <a:latin typeface="Consolas" panose="020B0609020204030204" pitchFamily="49" charset="0"/>
              </a:rPr>
              <a:t>dublin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based on the </a:t>
            </a:r>
            <a:r>
              <a:rPr lang="en-GB" err="1">
                <a:latin typeface="Consolas" panose="020B0609020204030204" pitchFamily="49" charset="0"/>
              </a:rPr>
              <a:t>paris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adds a NAT detection technique</a:t>
            </a:r>
          </a:p>
          <a:p>
            <a:pPr lvl="2"/>
            <a:r>
              <a:rPr lang="en-GB"/>
              <a:t>introduces visualization and analysis tools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891085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Consolas" panose="020B0609020204030204" pitchFamily="49" charset="0"/>
              </a:rPr>
              <a:t>dublin-traceroute</a:t>
            </a:r>
            <a:r>
              <a:rPr lang="it-IT">
                <a:latin typeface="Consolas" panose="020B0609020204030204" pitchFamily="49" charset="0"/>
              </a:rPr>
              <a:t> </a:t>
            </a:r>
            <a:r>
              <a:rPr lang="it-IT" err="1"/>
              <a:t>example</a:t>
            </a:r>
            <a:r>
              <a:rPr lang="it-IT"/>
              <a:t> output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D5E9-AABD-E703-3E3C-10E5CE1A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3038"/>
            <a:ext cx="8835406" cy="4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B547-BB7A-3662-7FF7-18BD00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packets are forwarded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CB8F-C218-E51E-72D0-D7437F4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each packet, the kernel decides the FIB entry to be used</a:t>
            </a:r>
          </a:p>
          <a:p>
            <a:r>
              <a:rPr lang="en-GB"/>
              <a:t>different policies are allowed</a:t>
            </a:r>
          </a:p>
          <a:p>
            <a:pPr lvl="1"/>
            <a:r>
              <a:rPr lang="en-GB"/>
              <a:t>hash-based policy</a:t>
            </a:r>
          </a:p>
          <a:p>
            <a:pPr lvl="2"/>
            <a:r>
              <a:rPr lang="en-GB"/>
              <a:t>Layer-3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IP)</a:t>
            </a:r>
          </a:p>
          <a:p>
            <a:pPr lvl="2"/>
            <a:r>
              <a:rPr lang="en-GB"/>
              <a:t>Layer-4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IP, </a:t>
            </a:r>
            <a:r>
              <a:rPr lang="en-GB" err="1"/>
              <a:t>src</a:t>
            </a:r>
            <a:r>
              <a:rPr lang="en-GB"/>
              <a:t> port, </a:t>
            </a:r>
            <a:r>
              <a:rPr lang="en-GB" err="1"/>
              <a:t>dst</a:t>
            </a:r>
            <a:r>
              <a:rPr lang="en-GB"/>
              <a:t> port, protocol)</a:t>
            </a:r>
          </a:p>
          <a:p>
            <a:pPr lvl="1"/>
            <a:r>
              <a:rPr lang="en-GB"/>
              <a:t>round-robin</a:t>
            </a:r>
          </a:p>
          <a:p>
            <a:pPr lvl="2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6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‘22]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Alberro</a:t>
            </a:r>
            <a:r>
              <a:rPr lang="it-IT" altLang="it-IT" sz="2400"/>
              <a:t>, </a:t>
            </a:r>
            <a:r>
              <a:rPr lang="it-IT" altLang="it-IT" sz="2400" err="1"/>
              <a:t>Ariemma</a:t>
            </a:r>
            <a:r>
              <a:rPr lang="it-IT" altLang="it-IT" sz="2400"/>
              <a:t>, Castro, </a:t>
            </a:r>
            <a:r>
              <a:rPr lang="it-IT" altLang="it-IT" sz="2400" err="1"/>
              <a:t>Grampin</a:t>
            </a:r>
            <a:r>
              <a:rPr lang="it-IT" altLang="it-IT" sz="2400"/>
              <a:t>, Di Battista</a:t>
            </a:r>
            <a:r>
              <a:rPr lang="en-US" altLang="it-IT" sz="2400"/>
              <a:t>, “Sibyl: a Framework for Evaluating the Implementation of Routing Protocols in Fat-Trees“, NOMS 2022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‘21]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Ariemma</a:t>
            </a:r>
            <a:r>
              <a:rPr lang="it-IT" altLang="it-IT" sz="2400"/>
              <a:t>, </a:t>
            </a:r>
            <a:r>
              <a:rPr lang="en-US" altLang="it-IT" sz="2400"/>
              <a:t>“</a:t>
            </a:r>
            <a:r>
              <a:rPr lang="en-US" altLang="it-IT" sz="2400" err="1"/>
              <a:t>VFTGen</a:t>
            </a:r>
            <a:r>
              <a:rPr lang="en-US" altLang="it-IT" sz="2400"/>
              <a:t>: a Tool to Perform Experiments in Virtual Fat Tree Topologies“, IM 2021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‘19] </a:t>
            </a:r>
            <a:r>
              <a:rPr lang="en-US" altLang="it-IT" sz="2400" err="1"/>
              <a:t>Caiazzi</a:t>
            </a:r>
            <a:r>
              <a:rPr lang="en-US" altLang="it-IT" sz="2400"/>
              <a:t>, “Software Defined Data Centers: methods and tools for routing protocol verification and comparison”, Ms. Thesis, Roma Tre University, 2019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‘17] </a:t>
            </a:r>
            <a:r>
              <a:rPr lang="en-US" altLang="it-IT" sz="2400" err="1"/>
              <a:t>Dutt</a:t>
            </a:r>
            <a:r>
              <a:rPr lang="en-US" altLang="it-IT" sz="2400"/>
              <a:t>, “BGP in the Data Center”, O’Reilly, 2017</a:t>
            </a:r>
          </a:p>
          <a:p>
            <a:pPr>
              <a:lnSpc>
                <a:spcPct val="90000"/>
              </a:lnSpc>
            </a:pPr>
            <a:r>
              <a:rPr lang="it-IT" altLang="it-IT" sz="2400"/>
              <a:t>[RFC-7938] </a:t>
            </a:r>
            <a:r>
              <a:rPr lang="it-IT" altLang="it-IT" sz="2400" err="1"/>
              <a:t>Lapukhov</a:t>
            </a:r>
            <a:r>
              <a:rPr lang="it-IT" altLang="it-IT" sz="2400"/>
              <a:t>, </a:t>
            </a:r>
            <a:r>
              <a:rPr lang="it-IT" altLang="it-IT" sz="2400" err="1"/>
              <a:t>Premji</a:t>
            </a:r>
            <a:r>
              <a:rPr lang="it-IT" altLang="it-IT" sz="2400"/>
              <a:t>, “</a:t>
            </a:r>
            <a:r>
              <a:rPr lang="en-US" altLang="it-IT" sz="2400"/>
              <a:t>Use of BGP for Routing in Large-Scale Data Centers” Internet Engineering Task Force (IETF) Request for Comments: 7938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handle multiple tenants?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again, why BGP?</a:t>
            </a:r>
          </a:p>
        </p:txBody>
      </p:sp>
    </p:spTree>
    <p:extLst>
      <p:ext uri="{BB962C8B-B14F-4D97-AF65-F5344CB8AC3E}">
        <p14:creationId xmlns:p14="http://schemas.microsoft.com/office/powerpoint/2010/main" val="3510436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overview – multiple tenants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requirements</a:t>
            </a:r>
          </a:p>
          <a:p>
            <a:pPr lvl="1"/>
            <a:r>
              <a:rPr lang="en-GB" altLang="it-IT"/>
              <a:t>servers’ architecture requirements</a:t>
            </a:r>
          </a:p>
          <a:p>
            <a:pPr lvl="1"/>
            <a:r>
              <a:rPr lang="en-GB" altLang="it-IT"/>
              <a:t>orchestration requirements</a:t>
            </a:r>
          </a:p>
          <a:p>
            <a:pPr lvl="1"/>
            <a:r>
              <a:rPr lang="en-GB" altLang="it-IT"/>
              <a:t>tenant requirements</a:t>
            </a:r>
          </a:p>
          <a:p>
            <a:r>
              <a:rPr lang="en-GB" altLang="it-IT" err="1"/>
              <a:t>tunneling</a:t>
            </a:r>
            <a:r>
              <a:rPr lang="en-GB" altLang="it-IT"/>
              <a:t> protocols</a:t>
            </a:r>
          </a:p>
          <a:p>
            <a:r>
              <a:rPr lang="en-GB" altLang="it-IT"/>
              <a:t>VXLAN</a:t>
            </a:r>
          </a:p>
          <a:p>
            <a:r>
              <a:rPr lang="en-GB" altLang="it-IT"/>
              <a:t>EVPN-BGP</a:t>
            </a:r>
          </a:p>
        </p:txBody>
      </p:sp>
    </p:spTree>
    <p:extLst>
      <p:ext uri="{BB962C8B-B14F-4D97-AF65-F5344CB8AC3E}">
        <p14:creationId xmlns:p14="http://schemas.microsoft.com/office/powerpoint/2010/main" val="4177397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servers' </a:t>
            </a:r>
            <a:r>
              <a:rPr lang="it-IT" altLang="it-IT" err="1"/>
              <a:t>architecture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having services directly on bare metal is not used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too many physical servers needed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no way to scale if more resources are requested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no isolation between different services on the same server</a:t>
            </a:r>
          </a:p>
          <a:p>
            <a:pPr>
              <a:lnSpc>
                <a:spcPct val="90000"/>
              </a:lnSpc>
            </a:pPr>
            <a:r>
              <a:rPr lang="en-US" altLang="it-IT"/>
              <a:t>support a virtual layer of containers or VMs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high-availability guaranteed via orchestration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useful for resource-slicing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complete isolation between different containers or VMs on the same server</a:t>
            </a:r>
          </a:p>
          <a:p>
            <a:pPr lvl="2">
              <a:lnSpc>
                <a:spcPct val="90000"/>
              </a:lnSpc>
            </a:pPr>
            <a:r>
              <a:rPr lang="en-US" altLang="it-IT"/>
              <a:t>possibility to assign containers or VMs to different tenants</a:t>
            </a:r>
          </a:p>
        </p:txBody>
      </p:sp>
    </p:spTree>
    <p:extLst>
      <p:ext uri="{BB962C8B-B14F-4D97-AF65-F5344CB8AC3E}">
        <p14:creationId xmlns:p14="http://schemas.microsoft.com/office/powerpoint/2010/main" val="833789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C31-3312-5C45-6155-AB388E7B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orchestration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CCEF-2B17-DE34-C0E2-E0105F85D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800597"/>
          </a:xfrm>
        </p:spPr>
        <p:txBody>
          <a:bodyPr/>
          <a:lstStyle/>
          <a:p>
            <a:r>
              <a:rPr lang="it-IT"/>
              <a:t>an orchestrator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en-IT"/>
              <a:t>software that manages the lifecycle of containers/VMs</a:t>
            </a:r>
          </a:p>
          <a:p>
            <a:pPr lvl="1"/>
            <a:r>
              <a:rPr lang="en-IT"/>
              <a:t>creates, moves, and destroys containers</a:t>
            </a:r>
            <a:r>
              <a:rPr lang="it-IT"/>
              <a:t>/</a:t>
            </a:r>
            <a:r>
              <a:rPr lang="it-IT" err="1"/>
              <a:t>VMs</a:t>
            </a:r>
            <a:endParaRPr lang="en-IT"/>
          </a:p>
          <a:p>
            <a:r>
              <a:rPr lang="en-IT"/>
              <a:t>needed for</a:t>
            </a:r>
          </a:p>
          <a:p>
            <a:pPr lvl="1"/>
            <a:r>
              <a:rPr lang="it-IT" err="1"/>
              <a:t>optimal</a:t>
            </a:r>
            <a:r>
              <a:rPr lang="it-IT"/>
              <a:t> </a:t>
            </a:r>
            <a:r>
              <a:rPr lang="en-IT"/>
              <a:t>resource </a:t>
            </a:r>
            <a:r>
              <a:rPr lang="it-IT" err="1"/>
              <a:t>allocation</a:t>
            </a:r>
            <a:r>
              <a:rPr lang="it-IT"/>
              <a:t>, </a:t>
            </a:r>
            <a:r>
              <a:rPr lang="en-IT"/>
              <a:t>handling failures</a:t>
            </a:r>
            <a:r>
              <a:rPr lang="it-IT"/>
              <a:t>, </a:t>
            </a:r>
            <a:r>
              <a:rPr lang="en-IT"/>
              <a:t>management</a:t>
            </a:r>
          </a:p>
          <a:p>
            <a:r>
              <a:rPr lang="en-IT"/>
              <a:t>when moving a container/VM</a:t>
            </a:r>
          </a:p>
          <a:p>
            <a:pPr lvl="1"/>
            <a:r>
              <a:rPr lang="en-IT"/>
              <a:t>possibility to keep network configurations (MAC/IP)</a:t>
            </a:r>
          </a:p>
          <a:p>
            <a:pPr lvl="1"/>
            <a:r>
              <a:rPr lang="en-IT"/>
              <a:t>minimal downtime</a:t>
            </a:r>
          </a:p>
        </p:txBody>
      </p:sp>
    </p:spTree>
    <p:extLst>
      <p:ext uri="{BB962C8B-B14F-4D97-AF65-F5344CB8AC3E}">
        <p14:creationId xmlns:p14="http://schemas.microsoft.com/office/powerpoint/2010/main" val="1350320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tenant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each tenant wants to </a:t>
            </a:r>
            <a:r>
              <a:rPr lang="it-IT" err="1"/>
              <a:t>independently</a:t>
            </a:r>
            <a:r>
              <a:rPr lang="it-IT"/>
              <a:t> </a:t>
            </a:r>
            <a:r>
              <a:rPr lang="en-IT"/>
              <a:t>manage its own private </a:t>
            </a:r>
            <a:r>
              <a:rPr lang="it-IT"/>
              <a:t>IP </a:t>
            </a:r>
            <a:r>
              <a:rPr lang="en-IT"/>
              <a:t>address space</a:t>
            </a:r>
          </a:p>
          <a:p>
            <a:pPr lvl="1"/>
            <a:r>
              <a:rPr lang="en-IT"/>
              <a:t>containers</a:t>
            </a:r>
            <a:r>
              <a:rPr lang="it-IT"/>
              <a:t>/</a:t>
            </a:r>
            <a:r>
              <a:rPr lang="it-IT" err="1"/>
              <a:t>VMs</a:t>
            </a:r>
            <a:r>
              <a:rPr lang="en-IT"/>
              <a:t> traffic must be segregated between tenants and between the data center traffic</a:t>
            </a:r>
          </a:p>
        </p:txBody>
      </p:sp>
    </p:spTree>
    <p:extLst>
      <p:ext uri="{BB962C8B-B14F-4D97-AF65-F5344CB8AC3E}">
        <p14:creationId xmlns:p14="http://schemas.microsoft.com/office/powerpoint/2010/main" val="2397490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consequence</a:t>
            </a:r>
            <a:r>
              <a:rPr lang="it-IT"/>
              <a:t> of </a:t>
            </a:r>
            <a:r>
              <a:rPr lang="en-IT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server, </a:t>
            </a:r>
            <a:r>
              <a:rPr lang="it-IT" err="1"/>
              <a:t>orchestration</a:t>
            </a:r>
            <a:r>
              <a:rPr lang="it-IT"/>
              <a:t>, and </a:t>
            </a:r>
            <a:r>
              <a:rPr lang="it-IT" err="1"/>
              <a:t>tenant</a:t>
            </a:r>
            <a:r>
              <a:rPr lang="it-IT"/>
              <a:t> </a:t>
            </a:r>
            <a:r>
              <a:rPr lang="it-IT" err="1"/>
              <a:t>requirements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a </a:t>
            </a:r>
            <a:r>
              <a:rPr lang="it-IT" err="1"/>
              <a:t>consequence</a:t>
            </a:r>
            <a:endParaRPr lang="it-IT"/>
          </a:p>
          <a:p>
            <a:pPr lvl="1"/>
            <a:r>
              <a:rPr lang="it-IT" err="1"/>
              <a:t>usage</a:t>
            </a:r>
            <a:r>
              <a:rPr lang="it-IT"/>
              <a:t> of </a:t>
            </a:r>
            <a:r>
              <a:rPr lang="it-IT" err="1"/>
              <a:t>tunnels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06405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3C1B-3E99-3E85-0FD1-E56D80D9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tunneling</a:t>
            </a:r>
            <a:r>
              <a:rPr lang="en-IT"/>
              <a:t> </a:t>
            </a:r>
            <a:r>
              <a:rPr lang="it-IT" err="1"/>
              <a:t>protocol</a:t>
            </a:r>
            <a:r>
              <a:rPr lang="it-IT"/>
              <a:t> </a:t>
            </a:r>
            <a:r>
              <a:rPr lang="en-IT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3B0-8748-EBF9-4F3A-032FAAC8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minimal configuration</a:t>
            </a:r>
          </a:p>
          <a:p>
            <a:r>
              <a:rPr lang="en-IT"/>
              <a:t>encapsulate the traffic of each tenant</a:t>
            </a:r>
            <a:endParaRPr lang="it-IT"/>
          </a:p>
          <a:p>
            <a:pPr lvl="1"/>
            <a:r>
              <a:rPr lang="en-IT"/>
              <a:t>an identifier</a:t>
            </a:r>
            <a:r>
              <a:rPr lang="it-IT"/>
              <a:t> of the </a:t>
            </a:r>
            <a:r>
              <a:rPr lang="it-IT" err="1"/>
              <a:t>tenant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needed</a:t>
            </a:r>
            <a:endParaRPr lang="en-IT"/>
          </a:p>
          <a:p>
            <a:r>
              <a:rPr lang="en-IT"/>
              <a:t>encapsulation in Layer-4 </a:t>
            </a:r>
            <a:endParaRPr lang="it-IT"/>
          </a:p>
          <a:p>
            <a:pPr lvl="1"/>
            <a:r>
              <a:rPr lang="en-IT"/>
              <a:t>to fully exploit </a:t>
            </a:r>
            <a:r>
              <a:rPr lang="it-IT"/>
              <a:t>IP </a:t>
            </a:r>
            <a:r>
              <a:rPr lang="en-IT"/>
              <a:t>Multi-Path</a:t>
            </a:r>
          </a:p>
          <a:p>
            <a:pPr lvl="1"/>
            <a:r>
              <a:rPr lang="it-IT"/>
              <a:t>to </a:t>
            </a:r>
            <a:r>
              <a:rPr lang="en-IT"/>
              <a:t>traverse routers</a:t>
            </a:r>
          </a:p>
          <a:p>
            <a:pPr lvl="2"/>
            <a:r>
              <a:rPr lang="en-IT"/>
              <a:t>data center fabric is Layer-3</a:t>
            </a:r>
          </a:p>
          <a:p>
            <a:pPr lvl="1"/>
            <a:r>
              <a:rPr lang="it-IT"/>
              <a:t>to </a:t>
            </a:r>
            <a:r>
              <a:rPr lang="en-IT"/>
              <a:t>traverse Internet</a:t>
            </a:r>
          </a:p>
          <a:p>
            <a:pPr lvl="2"/>
            <a:r>
              <a:rPr lang="en-IT"/>
              <a:t>different data centers must interconnect via Internet transparently (to create the so called </a:t>
            </a:r>
            <a:r>
              <a:rPr lang="en-IT" i="1"/>
              <a:t>regions</a:t>
            </a:r>
            <a:r>
              <a:rPr lang="en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934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45A7-4677-1AAE-B257-961208AD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possible</a:t>
            </a:r>
            <a:r>
              <a:rPr lang="it-IT"/>
              <a:t> </a:t>
            </a:r>
            <a:r>
              <a:rPr lang="it-IT" err="1"/>
              <a:t>choices</a:t>
            </a:r>
            <a:r>
              <a:rPr lang="it-IT"/>
              <a:t> for </a:t>
            </a:r>
            <a:r>
              <a:rPr lang="en-IT"/>
              <a:t>tunneling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9AA1-9545-7D80-49E3-28AC9FF86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VLAN</a:t>
            </a:r>
          </a:p>
          <a:p>
            <a:pPr lvl="1"/>
            <a:r>
              <a:rPr lang="en-IT"/>
              <a:t>can be used only in L2, the data</a:t>
            </a:r>
            <a:r>
              <a:rPr lang="it-IT"/>
              <a:t> </a:t>
            </a:r>
            <a:r>
              <a:rPr lang="en-IT"/>
              <a:t>center is L3</a:t>
            </a:r>
          </a:p>
          <a:p>
            <a:r>
              <a:rPr lang="en-IT"/>
              <a:t>MPLS</a:t>
            </a:r>
          </a:p>
          <a:p>
            <a:pPr lvl="1"/>
            <a:r>
              <a:rPr lang="en-IT"/>
              <a:t>each router must be configured for each new tenant</a:t>
            </a:r>
          </a:p>
          <a:p>
            <a:pPr lvl="1"/>
            <a:r>
              <a:rPr lang="en-IT"/>
              <a:t>traversing Internet requires ISP to configure intermediate routers</a:t>
            </a:r>
          </a:p>
          <a:p>
            <a:r>
              <a:rPr lang="en-IT"/>
              <a:t>VXLAN</a:t>
            </a:r>
          </a:p>
          <a:p>
            <a:pPr lvl="1"/>
            <a:r>
              <a:rPr lang="en-IT"/>
              <a:t>created ad-hoc </a:t>
            </a:r>
            <a:r>
              <a:rPr lang="en-IT">
                <a:sym typeface="Wingdings" pitchFamily="2" charset="2"/>
              </a:rPr>
              <a:t>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0336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B04C-9D9E-D07D-3983-835CCB3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005B-D9C6-2BF4-D196-9757AB69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Virtual </a:t>
            </a:r>
            <a:r>
              <a:rPr lang="en-GB" err="1"/>
              <a:t>eXtensible</a:t>
            </a:r>
            <a:r>
              <a:rPr lang="en-GB"/>
              <a:t> Local Area Network (RFC-7348)</a:t>
            </a:r>
          </a:p>
          <a:p>
            <a:r>
              <a:rPr lang="en-GB"/>
              <a:t>designed to address the need for overlay networks within virtualized data </a:t>
            </a:r>
            <a:r>
              <a:rPr lang="en-GB" err="1"/>
              <a:t>centers</a:t>
            </a:r>
            <a:r>
              <a:rPr lang="en-GB"/>
              <a:t> accommodating multiple tenants</a:t>
            </a:r>
          </a:p>
          <a:p>
            <a:r>
              <a:rPr lang="en-GB"/>
              <a:t>encapsulates Layer-2 frames into UDP packets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88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Hyper-scale Data </a:t>
            </a:r>
            <a:r>
              <a:rPr lang="en-GB" err="1"/>
              <a:t>Centers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main concepts</a:t>
            </a:r>
          </a:p>
        </p:txBody>
      </p:sp>
    </p:spTree>
    <p:extLst>
      <p:ext uri="{BB962C8B-B14F-4D97-AF65-F5344CB8AC3E}">
        <p14:creationId xmlns:p14="http://schemas.microsoft.com/office/powerpoint/2010/main" val="2795381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679D-5AFA-932F-DD42-C822210C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8E52-8B95-619B-BF05-38E111CB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VNI: VXLAN Network Identifier</a:t>
            </a:r>
          </a:p>
          <a:p>
            <a:pPr lvl="1"/>
            <a:r>
              <a:rPr lang="en-GB" dirty="0"/>
              <a:t>identifier of a specific VXLAN tunnel</a:t>
            </a:r>
          </a:p>
          <a:p>
            <a:pPr lvl="1"/>
            <a:r>
              <a:rPr lang="en-GB" dirty="0"/>
              <a:t>similar to the VLAN ID</a:t>
            </a:r>
          </a:p>
          <a:p>
            <a:pPr lvl="1"/>
            <a:r>
              <a:rPr lang="en-GB" dirty="0"/>
              <a:t>24 bit address space, more than 16M possible VNIs</a:t>
            </a:r>
          </a:p>
          <a:p>
            <a:r>
              <a:rPr lang="en-GB" dirty="0"/>
              <a:t>VTEP: VXLAN Tunnel End Point</a:t>
            </a:r>
          </a:p>
          <a:p>
            <a:pPr lvl="1"/>
            <a:r>
              <a:rPr lang="en-GB" dirty="0"/>
              <a:t>device (physical or virtual) that encapsulates and decapsulates VXLAN packets</a:t>
            </a:r>
          </a:p>
        </p:txBody>
      </p:sp>
    </p:spTree>
    <p:extLst>
      <p:ext uri="{BB962C8B-B14F-4D97-AF65-F5344CB8AC3E}">
        <p14:creationId xmlns:p14="http://schemas.microsoft.com/office/powerpoint/2010/main" val="2840471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overhead of 50 bytes</a:t>
            </a:r>
          </a:p>
          <a:p>
            <a:r>
              <a:rPr lang="en-GB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386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hosted in each VTEP</a:t>
            </a:r>
          </a:p>
          <a:p>
            <a:r>
              <a:rPr lang="en-GB" dirty="0"/>
              <a:t>similar to the switch forwarding table</a:t>
            </a:r>
          </a:p>
          <a:p>
            <a:r>
              <a:rPr lang="en-GB" dirty="0"/>
              <a:t>for each VNI the VTEP keeps a table of pairs 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i="1" dirty="0" err="1">
                <a:latin typeface="Consolas" panose="020B0609020204030204" pitchFamily="49" charset="0"/>
              </a:rPr>
              <a:t>mac</a:t>
            </a:r>
            <a:r>
              <a:rPr lang="en-GB" dirty="0" err="1">
                <a:latin typeface="Consolas" panose="020B0609020204030204" pitchFamily="49" charset="0"/>
              </a:rPr>
              <a:t>,</a:t>
            </a:r>
            <a:r>
              <a:rPr lang="en-GB" i="1" dirty="0" err="1">
                <a:latin typeface="Consolas" panose="020B0609020204030204" pitchFamily="49" charset="0"/>
              </a:rPr>
              <a:t>ip</a:t>
            </a:r>
            <a:r>
              <a:rPr lang="en-GB" dirty="0">
                <a:latin typeface="Consolas" panose="020B0609020204030204" pitchFamily="49" charset="0"/>
              </a:rPr>
              <a:t>&gt;</a:t>
            </a:r>
            <a:r>
              <a:rPr lang="en-GB" dirty="0"/>
              <a:t>, that associates MAC Addresses and destination VTEP IPs</a:t>
            </a:r>
          </a:p>
          <a:p>
            <a:r>
              <a:rPr lang="en-GB" dirty="0"/>
              <a:t>each physical (or VLAN) L2 interface of a VTEP is assigned to a VNI </a:t>
            </a:r>
          </a:p>
          <a:p>
            <a:pPr lvl="1"/>
            <a:r>
              <a:rPr lang="en-GB" dirty="0"/>
              <a:t>the MAC addresses learned on such interfaces are </a:t>
            </a:r>
            <a:r>
              <a:rPr lang="en-GB" i="1" dirty="0"/>
              <a:t>local,</a:t>
            </a:r>
            <a:r>
              <a:rPr lang="en-GB" dirty="0"/>
              <a:t> and the IPs of their pairs is replaced by the word </a:t>
            </a:r>
            <a:r>
              <a:rPr lang="en-GB" i="1" dirty="0"/>
              <a:t>local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730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a VTEP receives a frame destinated to a MAC Address </a:t>
            </a:r>
            <a:r>
              <a:rPr lang="en-GB" i="1" dirty="0">
                <a:latin typeface="Consolas" panose="020B0609020204030204" pitchFamily="49" charset="0"/>
              </a:rPr>
              <a:t>m</a:t>
            </a:r>
            <a:r>
              <a:rPr lang="en-GB" dirty="0"/>
              <a:t> from a local interface belonging to a certain VNI, it checks for the existence (in the VNI) of a pair 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i="1" dirty="0" err="1">
                <a:latin typeface="Consolas" panose="020B0609020204030204" pitchFamily="49" charset="0"/>
              </a:rPr>
              <a:t>m</a:t>
            </a:r>
            <a:r>
              <a:rPr lang="en-GB" dirty="0" err="1">
                <a:latin typeface="Consolas" panose="020B0609020204030204" pitchFamily="49" charset="0"/>
              </a:rPr>
              <a:t>,</a:t>
            </a:r>
            <a:r>
              <a:rPr lang="en-GB" i="1" dirty="0" err="1">
                <a:latin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</a:rPr>
              <a:t>&gt;</a:t>
            </a:r>
            <a:r>
              <a:rPr lang="en-GB" dirty="0"/>
              <a:t> containing </a:t>
            </a:r>
            <a:r>
              <a:rPr lang="en-GB" i="1" dirty="0">
                <a:latin typeface="Consolas" panose="020B0609020204030204" pitchFamily="49" charset="0"/>
              </a:rPr>
              <a:t>m</a:t>
            </a:r>
          </a:p>
          <a:p>
            <a:pPr lvl="1"/>
            <a:r>
              <a:rPr lang="en-GB" dirty="0"/>
              <a:t>if the pair exists</a:t>
            </a:r>
          </a:p>
          <a:p>
            <a:pPr lvl="2"/>
            <a:r>
              <a:rPr lang="en-GB" dirty="0"/>
              <a:t>if </a:t>
            </a:r>
            <a:r>
              <a:rPr lang="en-GB" i="1" dirty="0" err="1">
                <a:latin typeface="Consolas" panose="020B0609020204030204" pitchFamily="49" charset="0"/>
              </a:rPr>
              <a:t>i</a:t>
            </a:r>
            <a:r>
              <a:rPr lang="en-GB" dirty="0"/>
              <a:t> is </a:t>
            </a:r>
            <a:r>
              <a:rPr lang="en-GB" i="1" dirty="0">
                <a:latin typeface="Consolas" panose="020B0609020204030204" pitchFamily="49" charset="0"/>
              </a:rPr>
              <a:t>local</a:t>
            </a:r>
            <a:r>
              <a:rPr lang="en-GB" dirty="0"/>
              <a:t>, then the frame is forwarded to the L2 port where </a:t>
            </a:r>
            <a:r>
              <a:rPr lang="en-GB" i="1" dirty="0">
                <a:latin typeface="Consolas" panose="020B0609020204030204" pitchFamily="49" charset="0"/>
              </a:rPr>
              <a:t>m</a:t>
            </a:r>
            <a:r>
              <a:rPr lang="en-GB" dirty="0"/>
              <a:t> is located</a:t>
            </a:r>
          </a:p>
          <a:p>
            <a:pPr lvl="2"/>
            <a:r>
              <a:rPr lang="en-GB" dirty="0"/>
              <a:t>otherwise, the VTEP encapsulates the frame, and sends the resulting packet to the destination VTEP IP </a:t>
            </a:r>
            <a:r>
              <a:rPr lang="en-GB" i="1" dirty="0" err="1">
                <a:latin typeface="Consolas" panose="020B0609020204030204" pitchFamily="49" charset="0"/>
              </a:rPr>
              <a:t>i</a:t>
            </a:r>
            <a:endParaRPr lang="en-GB" i="1" dirty="0">
              <a:latin typeface="Consolas" panose="020B0609020204030204" pitchFamily="49" charset="0"/>
            </a:endParaRPr>
          </a:p>
          <a:p>
            <a:pPr lvl="1"/>
            <a:r>
              <a:rPr lang="en-GB" dirty="0"/>
              <a:t>if not, the frame is sent to all the other VTEPs (encapsulated) and to all the local ports of that VNI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56088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66" idx="2"/>
            <a:endCxn id="16" idx="4"/>
          </p:cNvCxnSpPr>
          <p:nvPr/>
        </p:nvCxnSpPr>
        <p:spPr bwMode="auto">
          <a:xfrm flipH="1" flipV="1">
            <a:off x="3779878" y="3043993"/>
            <a:ext cx="4443336" cy="16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16" idx="2"/>
            <a:endCxn id="102" idx="3"/>
          </p:cNvCxnSpPr>
          <p:nvPr/>
        </p:nvCxnSpPr>
        <p:spPr bwMode="auto">
          <a:xfrm flipH="1">
            <a:off x="1113212" y="3043993"/>
            <a:ext cx="1857264" cy="83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105" idx="1"/>
            <a:endCxn id="66" idx="4"/>
          </p:cNvCxnSpPr>
          <p:nvPr/>
        </p:nvCxnSpPr>
        <p:spPr bwMode="auto">
          <a:xfrm flipH="1">
            <a:off x="9032616" y="3052347"/>
            <a:ext cx="2132649" cy="83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16" idx="3"/>
          </p:cNvCxnSpPr>
          <p:nvPr/>
        </p:nvCxnSpPr>
        <p:spPr>
          <a:xfrm flipH="1" flipV="1">
            <a:off x="3375177" y="3275518"/>
            <a:ext cx="5039" cy="1218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2974092" y="4494321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  <a:endCxn id="66" idx="3"/>
          </p:cNvCxnSpPr>
          <p:nvPr/>
        </p:nvCxnSpPr>
        <p:spPr>
          <a:xfrm flipH="1" flipV="1">
            <a:off x="8627915" y="3292227"/>
            <a:ext cx="1423" cy="11979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23214" y="4490132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102" idx="2"/>
          </p:cNvCxnSpPr>
          <p:nvPr/>
        </p:nvCxnSpPr>
        <p:spPr>
          <a:xfrm flipV="1">
            <a:off x="821351" y="3315710"/>
            <a:ext cx="535" cy="11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45004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  <a:endCxn id="105" idx="2"/>
          </p:cNvCxnSpPr>
          <p:nvPr/>
        </p:nvCxnSpPr>
        <p:spPr>
          <a:xfrm flipV="1">
            <a:off x="11456591" y="3315710"/>
            <a:ext cx="1" cy="1168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85091" y="44838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2607451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193.204.0.0/15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44065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4692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31362" y="2046480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  <a:p>
            <a:r>
              <a:rPr lang="it-IT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695380" y="2072055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  <a:p>
            <a:r>
              <a:rPr lang="it-IT"/>
              <a:t>0:B</a:t>
            </a:r>
          </a:p>
        </p:txBody>
      </p:sp>
      <p:sp>
        <p:nvSpPr>
          <p:cNvPr id="48" name="Left-right Arrow 47">
            <a:extLst>
              <a:ext uri="{FF2B5EF4-FFF2-40B4-BE49-F238E27FC236}">
                <a16:creationId xmlns:a16="http://schemas.microsoft.com/office/drawing/2014/main" id="{D1AED138-0D07-D7A2-7DD4-E421F88FEC1A}"/>
              </a:ext>
            </a:extLst>
          </p:cNvPr>
          <p:cNvSpPr/>
          <p:nvPr/>
        </p:nvSpPr>
        <p:spPr>
          <a:xfrm>
            <a:off x="821350" y="5068591"/>
            <a:ext cx="2594489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L2 Packets</a:t>
            </a:r>
          </a:p>
        </p:txBody>
      </p:sp>
      <p:sp>
        <p:nvSpPr>
          <p:cNvPr id="49" name="Left-right Arrow 48">
            <a:extLst>
              <a:ext uri="{FF2B5EF4-FFF2-40B4-BE49-F238E27FC236}">
                <a16:creationId xmlns:a16="http://schemas.microsoft.com/office/drawing/2014/main" id="{D9AD722E-B602-5E13-FB7B-0088636FF6E0}"/>
              </a:ext>
            </a:extLst>
          </p:cNvPr>
          <p:cNvSpPr/>
          <p:nvPr/>
        </p:nvSpPr>
        <p:spPr>
          <a:xfrm>
            <a:off x="3415837" y="5068591"/>
            <a:ext cx="5199363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VXLAN Packets, VNI 100</a:t>
            </a:r>
          </a:p>
        </p:txBody>
      </p: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7027DB9B-6F87-1B51-103E-3E7B79457D7E}"/>
              </a:ext>
            </a:extLst>
          </p:cNvPr>
          <p:cNvSpPr/>
          <p:nvPr/>
        </p:nvSpPr>
        <p:spPr>
          <a:xfrm>
            <a:off x="8615200" y="5068591"/>
            <a:ext cx="2775925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L2 Packets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113211" y="1338295"/>
            <a:ext cx="10052054" cy="1714020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776978" y="746868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  <a:endCxn id="16" idx="1"/>
          </p:cNvCxnSpPr>
          <p:nvPr/>
        </p:nvCxnSpPr>
        <p:spPr>
          <a:xfrm>
            <a:off x="2052725" y="1331643"/>
            <a:ext cx="1322452" cy="1480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863530" y="746867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  <a:endCxn id="66" idx="1"/>
          </p:cNvCxnSpPr>
          <p:nvPr/>
        </p:nvCxnSpPr>
        <p:spPr>
          <a:xfrm flipH="1">
            <a:off x="8627915" y="1331642"/>
            <a:ext cx="1511362" cy="1497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2">
            <a:extLst>
              <a:ext uri="{FF2B5EF4-FFF2-40B4-BE49-F238E27FC236}">
                <a16:creationId xmlns:a16="http://schemas.microsoft.com/office/drawing/2014/main" id="{E5BE3BB5-8222-252A-BAAD-98CD09484418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10" name="Group 93">
              <a:extLst>
                <a:ext uri="{FF2B5EF4-FFF2-40B4-BE49-F238E27FC236}">
                  <a16:creationId xmlns:a16="http://schemas.microsoft.com/office/drawing/2014/main" id="{5585CDC0-18E4-C042-79CA-AD536D97E2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3" name="Group 94">
                <a:extLst>
                  <a:ext uri="{FF2B5EF4-FFF2-40B4-BE49-F238E27FC236}">
                    <a16:creationId xmlns:a16="http://schemas.microsoft.com/office/drawing/2014/main" id="{0A4518C0-E185-4A61-79AB-527DDB2E66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6" name="AutoShape 95">
                  <a:extLst>
                    <a:ext uri="{FF2B5EF4-FFF2-40B4-BE49-F238E27FC236}">
                      <a16:creationId xmlns:a16="http://schemas.microsoft.com/office/drawing/2014/main" id="{2360ED03-7F5F-E0A5-F4FC-D7AD9AFFBE6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9" name="Group 96">
                  <a:extLst>
                    <a:ext uri="{FF2B5EF4-FFF2-40B4-BE49-F238E27FC236}">
                      <a16:creationId xmlns:a16="http://schemas.microsoft.com/office/drawing/2014/main" id="{51F9659E-6A11-6258-18EB-1C73E7B15D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20" name="Group 97">
                    <a:extLst>
                      <a:ext uri="{FF2B5EF4-FFF2-40B4-BE49-F238E27FC236}">
                        <a16:creationId xmlns:a16="http://schemas.microsoft.com/office/drawing/2014/main" id="{A3E95AC9-1DA7-CA46-B202-AFEE39C3FF0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9" name="Freeform 98">
                      <a:extLst>
                        <a:ext uri="{FF2B5EF4-FFF2-40B4-BE49-F238E27FC236}">
                          <a16:creationId xmlns:a16="http://schemas.microsoft.com/office/drawing/2014/main" id="{C3D689BB-C7D6-9ECB-29F6-FC8ABB1FD8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" name="Freeform 99">
                      <a:extLst>
                        <a:ext uri="{FF2B5EF4-FFF2-40B4-BE49-F238E27FC236}">
                          <a16:creationId xmlns:a16="http://schemas.microsoft.com/office/drawing/2014/main" id="{ECCFDBA2-A0E5-3877-17AF-42A32EE2877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" name="Freeform 100">
                      <a:extLst>
                        <a:ext uri="{FF2B5EF4-FFF2-40B4-BE49-F238E27FC236}">
                          <a16:creationId xmlns:a16="http://schemas.microsoft.com/office/drawing/2014/main" id="{DC7EF45C-32CF-B6B6-3C89-DCA35497E1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1">
                      <a:extLst>
                        <a:ext uri="{FF2B5EF4-FFF2-40B4-BE49-F238E27FC236}">
                          <a16:creationId xmlns:a16="http://schemas.microsoft.com/office/drawing/2014/main" id="{68FFF5AD-995B-154D-1FA0-12F4C21131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2">
                      <a:extLst>
                        <a:ext uri="{FF2B5EF4-FFF2-40B4-BE49-F238E27FC236}">
                          <a16:creationId xmlns:a16="http://schemas.microsoft.com/office/drawing/2014/main" id="{C0B7EE59-3919-15D5-3320-7AF43291DF1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03">
                      <a:extLst>
                        <a:ext uri="{FF2B5EF4-FFF2-40B4-BE49-F238E27FC236}">
                          <a16:creationId xmlns:a16="http://schemas.microsoft.com/office/drawing/2014/main" id="{551E7683-7D02-5DB0-6753-C5B042EF53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04">
                      <a:extLst>
                        <a:ext uri="{FF2B5EF4-FFF2-40B4-BE49-F238E27FC236}">
                          <a16:creationId xmlns:a16="http://schemas.microsoft.com/office/drawing/2014/main" id="{DEFC06E2-D6C3-30EB-60C4-14BC76031D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5">
                      <a:extLst>
                        <a:ext uri="{FF2B5EF4-FFF2-40B4-BE49-F238E27FC236}">
                          <a16:creationId xmlns:a16="http://schemas.microsoft.com/office/drawing/2014/main" id="{8E6AA4A8-BCE9-093E-DE5D-F286AABFE3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21" name="Group 106">
                    <a:extLst>
                      <a:ext uri="{FF2B5EF4-FFF2-40B4-BE49-F238E27FC236}">
                        <a16:creationId xmlns:a16="http://schemas.microsoft.com/office/drawing/2014/main" id="{F0F2B73E-B22C-F769-4B86-C8C47056617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22" name="Freeform 107">
                      <a:extLst>
                        <a:ext uri="{FF2B5EF4-FFF2-40B4-BE49-F238E27FC236}">
                          <a16:creationId xmlns:a16="http://schemas.microsoft.com/office/drawing/2014/main" id="{8D610949-A1A5-67D9-5428-2D54C521D2E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3" name="Freeform 108">
                      <a:extLst>
                        <a:ext uri="{FF2B5EF4-FFF2-40B4-BE49-F238E27FC236}">
                          <a16:creationId xmlns:a16="http://schemas.microsoft.com/office/drawing/2014/main" id="{7D360D86-540D-B553-E1D0-B1B9ECDB1F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4" name="Freeform 109">
                      <a:extLst>
                        <a:ext uri="{FF2B5EF4-FFF2-40B4-BE49-F238E27FC236}">
                          <a16:creationId xmlns:a16="http://schemas.microsoft.com/office/drawing/2014/main" id="{B8A10E0F-93DE-C7C8-7116-4DAC5C4623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5" name="Freeform 110">
                      <a:extLst>
                        <a:ext uri="{FF2B5EF4-FFF2-40B4-BE49-F238E27FC236}">
                          <a16:creationId xmlns:a16="http://schemas.microsoft.com/office/drawing/2014/main" id="{4E8DF5A9-2819-28A2-4240-F65CAC63935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0" name="Freeform 111">
                      <a:extLst>
                        <a:ext uri="{FF2B5EF4-FFF2-40B4-BE49-F238E27FC236}">
                          <a16:creationId xmlns:a16="http://schemas.microsoft.com/office/drawing/2014/main" id="{37D357F2-4AAB-4BF2-A397-F197518C2E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1" name="Freeform 112">
                      <a:extLst>
                        <a:ext uri="{FF2B5EF4-FFF2-40B4-BE49-F238E27FC236}">
                          <a16:creationId xmlns:a16="http://schemas.microsoft.com/office/drawing/2014/main" id="{F72C591E-DE2B-7815-17F6-9451600DF5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" name="Freeform 113">
                      <a:extLst>
                        <a:ext uri="{FF2B5EF4-FFF2-40B4-BE49-F238E27FC236}">
                          <a16:creationId xmlns:a16="http://schemas.microsoft.com/office/drawing/2014/main" id="{CF3107F0-DAF6-500C-27C5-66F7D2D2C3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" name="Freeform 114">
                      <a:extLst>
                        <a:ext uri="{FF2B5EF4-FFF2-40B4-BE49-F238E27FC236}">
                          <a16:creationId xmlns:a16="http://schemas.microsoft.com/office/drawing/2014/main" id="{8262A210-6A7D-DA80-03D3-09FE7FA58C9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5" name="WordArt 115">
                <a:extLst>
                  <a:ext uri="{FF2B5EF4-FFF2-40B4-BE49-F238E27FC236}">
                    <a16:creationId xmlns:a16="http://schemas.microsoft.com/office/drawing/2014/main" id="{FDAB944B-99AC-A322-12C5-0AAF4E786B7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" name="WordArt 68">
              <a:extLst>
                <a:ext uri="{FF2B5EF4-FFF2-40B4-BE49-F238E27FC236}">
                  <a16:creationId xmlns:a16="http://schemas.microsoft.com/office/drawing/2014/main" id="{3D561FFC-F427-DEDB-B71A-FF6F8906CB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2">
            <a:extLst>
              <a:ext uri="{FF2B5EF4-FFF2-40B4-BE49-F238E27FC236}">
                <a16:creationId xmlns:a16="http://schemas.microsoft.com/office/drawing/2014/main" id="{F02F3BFC-5510-4DFC-E625-1F1FBB8962C0}"/>
              </a:ext>
            </a:extLst>
          </p:cNvPr>
          <p:cNvGrpSpPr/>
          <p:nvPr/>
        </p:nvGrpSpPr>
        <p:grpSpPr>
          <a:xfrm>
            <a:off x="8223214" y="2829176"/>
            <a:ext cx="809402" cy="463051"/>
            <a:chOff x="967835" y="2541918"/>
            <a:chExt cx="1426054" cy="463051"/>
          </a:xfrm>
        </p:grpSpPr>
        <p:grpSp>
          <p:nvGrpSpPr>
            <p:cNvPr id="62" name="Group 93">
              <a:extLst>
                <a:ext uri="{FF2B5EF4-FFF2-40B4-BE49-F238E27FC236}">
                  <a16:creationId xmlns:a16="http://schemas.microsoft.com/office/drawing/2014/main" id="{0CFB1D20-30DD-3818-D232-07FADBC6098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64" name="Group 94">
                <a:extLst>
                  <a:ext uri="{FF2B5EF4-FFF2-40B4-BE49-F238E27FC236}">
                    <a16:creationId xmlns:a16="http://schemas.microsoft.com/office/drawing/2014/main" id="{6F8B976D-E258-82D5-EAD2-8902E00673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66" name="AutoShape 95">
                  <a:extLst>
                    <a:ext uri="{FF2B5EF4-FFF2-40B4-BE49-F238E27FC236}">
                      <a16:creationId xmlns:a16="http://schemas.microsoft.com/office/drawing/2014/main" id="{F80D408D-FB2B-9CB1-4A09-32260B6B124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67" name="Group 96">
                  <a:extLst>
                    <a:ext uri="{FF2B5EF4-FFF2-40B4-BE49-F238E27FC236}">
                      <a16:creationId xmlns:a16="http://schemas.microsoft.com/office/drawing/2014/main" id="{81F431D6-8303-89E0-EAED-F9CFEDCA7F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68" name="Group 97">
                    <a:extLst>
                      <a:ext uri="{FF2B5EF4-FFF2-40B4-BE49-F238E27FC236}">
                        <a16:creationId xmlns:a16="http://schemas.microsoft.com/office/drawing/2014/main" id="{545A2EE0-6DAD-06EF-AE62-D8F7043CB59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78" name="Freeform 98">
                      <a:extLst>
                        <a:ext uri="{FF2B5EF4-FFF2-40B4-BE49-F238E27FC236}">
                          <a16:creationId xmlns:a16="http://schemas.microsoft.com/office/drawing/2014/main" id="{4D44F01D-428F-365A-AD88-7CB1D5B3AD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99">
                      <a:extLst>
                        <a:ext uri="{FF2B5EF4-FFF2-40B4-BE49-F238E27FC236}">
                          <a16:creationId xmlns:a16="http://schemas.microsoft.com/office/drawing/2014/main" id="{789E2586-4B3A-3BDE-284C-8D3DF4A8B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00">
                      <a:extLst>
                        <a:ext uri="{FF2B5EF4-FFF2-40B4-BE49-F238E27FC236}">
                          <a16:creationId xmlns:a16="http://schemas.microsoft.com/office/drawing/2014/main" id="{668B2E48-15C4-3444-6848-3E3FD27ABE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01">
                      <a:extLst>
                        <a:ext uri="{FF2B5EF4-FFF2-40B4-BE49-F238E27FC236}">
                          <a16:creationId xmlns:a16="http://schemas.microsoft.com/office/drawing/2014/main" id="{5B672D33-B878-AD86-0304-2B7A0BEEE93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02">
                      <a:extLst>
                        <a:ext uri="{FF2B5EF4-FFF2-40B4-BE49-F238E27FC236}">
                          <a16:creationId xmlns:a16="http://schemas.microsoft.com/office/drawing/2014/main" id="{E3C869A7-BA4F-379B-D7CE-0DBF338F9E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03">
                      <a:extLst>
                        <a:ext uri="{FF2B5EF4-FFF2-40B4-BE49-F238E27FC236}">
                          <a16:creationId xmlns:a16="http://schemas.microsoft.com/office/drawing/2014/main" id="{3BFAA04B-F9A1-F52F-D93F-6ECF8BC04E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04">
                      <a:extLst>
                        <a:ext uri="{FF2B5EF4-FFF2-40B4-BE49-F238E27FC236}">
                          <a16:creationId xmlns:a16="http://schemas.microsoft.com/office/drawing/2014/main" id="{9DD75234-9E92-52A3-559E-6497EEAE36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5" name="Freeform 105">
                      <a:extLst>
                        <a:ext uri="{FF2B5EF4-FFF2-40B4-BE49-F238E27FC236}">
                          <a16:creationId xmlns:a16="http://schemas.microsoft.com/office/drawing/2014/main" id="{0B93FB49-2080-CFCD-5DEF-17E908F6EA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9" name="Group 106">
                    <a:extLst>
                      <a:ext uri="{FF2B5EF4-FFF2-40B4-BE49-F238E27FC236}">
                        <a16:creationId xmlns:a16="http://schemas.microsoft.com/office/drawing/2014/main" id="{1A2481ED-5253-9695-418A-D32D615230C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0" name="Freeform 107">
                      <a:extLst>
                        <a:ext uri="{FF2B5EF4-FFF2-40B4-BE49-F238E27FC236}">
                          <a16:creationId xmlns:a16="http://schemas.microsoft.com/office/drawing/2014/main" id="{CE1AE9A2-84D4-55D2-A7B6-C5D11B670E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1" name="Freeform 108">
                      <a:extLst>
                        <a:ext uri="{FF2B5EF4-FFF2-40B4-BE49-F238E27FC236}">
                          <a16:creationId xmlns:a16="http://schemas.microsoft.com/office/drawing/2014/main" id="{AB52F853-36A5-D5ED-B28B-49EA62EABA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2" name="Freeform 109">
                      <a:extLst>
                        <a:ext uri="{FF2B5EF4-FFF2-40B4-BE49-F238E27FC236}">
                          <a16:creationId xmlns:a16="http://schemas.microsoft.com/office/drawing/2014/main" id="{27669CCB-44D5-D7BA-74FC-71ADF5A73CB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3" name="Freeform 110">
                      <a:extLst>
                        <a:ext uri="{FF2B5EF4-FFF2-40B4-BE49-F238E27FC236}">
                          <a16:creationId xmlns:a16="http://schemas.microsoft.com/office/drawing/2014/main" id="{6165820D-CEE8-2EE4-7E91-DABB53255C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4" name="Freeform 111">
                      <a:extLst>
                        <a:ext uri="{FF2B5EF4-FFF2-40B4-BE49-F238E27FC236}">
                          <a16:creationId xmlns:a16="http://schemas.microsoft.com/office/drawing/2014/main" id="{1C15AB34-B1C7-ADAA-697C-5134347C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5" name="Freeform 112">
                      <a:extLst>
                        <a:ext uri="{FF2B5EF4-FFF2-40B4-BE49-F238E27FC236}">
                          <a16:creationId xmlns:a16="http://schemas.microsoft.com/office/drawing/2014/main" id="{65D37AF6-D54F-5E79-5ACF-8EE60398E5F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6" name="Freeform 113">
                      <a:extLst>
                        <a:ext uri="{FF2B5EF4-FFF2-40B4-BE49-F238E27FC236}">
                          <a16:creationId xmlns:a16="http://schemas.microsoft.com/office/drawing/2014/main" id="{DC193EDC-B4FE-805A-7F49-2A6DE3DEA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7" name="Freeform 114">
                      <a:extLst>
                        <a:ext uri="{FF2B5EF4-FFF2-40B4-BE49-F238E27FC236}">
                          <a16:creationId xmlns:a16="http://schemas.microsoft.com/office/drawing/2014/main" id="{6FF5DB68-6DF5-0EF8-DFA8-3F833A7AD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65" name="WordArt 115">
                <a:extLst>
                  <a:ext uri="{FF2B5EF4-FFF2-40B4-BE49-F238E27FC236}">
                    <a16:creationId xmlns:a16="http://schemas.microsoft.com/office/drawing/2014/main" id="{276867E0-F858-9E76-56F8-5CB29B1EE897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WordArt 68">
              <a:extLst>
                <a:ext uri="{FF2B5EF4-FFF2-40B4-BE49-F238E27FC236}">
                  <a16:creationId xmlns:a16="http://schemas.microsoft.com/office/drawing/2014/main" id="{0CF177A6-5982-5AE8-9C47-F1492FF03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" name="Picture 105">
            <a:extLst>
              <a:ext uri="{FF2B5EF4-FFF2-40B4-BE49-F238E27FC236}">
                <a16:creationId xmlns:a16="http://schemas.microsoft.com/office/drawing/2014/main" id="{2143FCE9-BEA9-AE28-F5EF-A0A7A9BADC8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9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5">
            <a:extLst>
              <a:ext uri="{FF2B5EF4-FFF2-40B4-BE49-F238E27FC236}">
                <a16:creationId xmlns:a16="http://schemas.microsoft.com/office/drawing/2014/main" id="{49AF203F-47E8-06B4-B34C-82A46212B8A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265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5">
            <a:extLst>
              <a:ext uri="{FF2B5EF4-FFF2-40B4-BE49-F238E27FC236}">
                <a16:creationId xmlns:a16="http://schemas.microsoft.com/office/drawing/2014/main" id="{DBD09B97-D555-0B67-4469-3CF47D6C205C}"/>
              </a:ext>
            </a:extLst>
          </p:cNvPr>
          <p:cNvSpPr txBox="1"/>
          <p:nvPr/>
        </p:nvSpPr>
        <p:spPr>
          <a:xfrm>
            <a:off x="3807074" y="2589987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9FEA89EF-DADB-EB63-2F79-C6EC5608E124}"/>
              </a:ext>
            </a:extLst>
          </p:cNvPr>
          <p:cNvSpPr txBox="1"/>
          <p:nvPr/>
        </p:nvSpPr>
        <p:spPr>
          <a:xfrm>
            <a:off x="7706309" y="260925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540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7" grpId="0" animBg="1"/>
      <p:bldP spid="3" grpId="0" animBg="1"/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D5C0-5629-02EA-79B5-ACF142EE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handle broadcast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9226-3BB0-0B05-CFA6-CE7187E4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types of broadcast must be handled</a:t>
            </a:r>
          </a:p>
          <a:p>
            <a:pPr lvl="1"/>
            <a:r>
              <a:rPr lang="en-GB" dirty="0"/>
              <a:t>traffic directed to the MAC broadcast address</a:t>
            </a:r>
          </a:p>
          <a:p>
            <a:pPr lvl="2"/>
            <a:r>
              <a:rPr lang="en-GB" dirty="0"/>
              <a:t>e.g., ARP traffic</a:t>
            </a:r>
          </a:p>
          <a:p>
            <a:pPr lvl="1"/>
            <a:r>
              <a:rPr lang="en-GB" dirty="0"/>
              <a:t>traffic directed to a MAC address that has not been learned</a:t>
            </a:r>
          </a:p>
          <a:p>
            <a:r>
              <a:rPr lang="en-GB" dirty="0"/>
              <a:t>IP multicast groups are used by default</a:t>
            </a:r>
          </a:p>
          <a:p>
            <a:pPr lvl="1"/>
            <a:r>
              <a:rPr lang="en-GB" dirty="0"/>
              <a:t>each VNI is assigned to an IP multicast group of the underlay network and each VTEP subscribes itself to each group of its VNIs</a:t>
            </a:r>
          </a:p>
          <a:p>
            <a:pPr lvl="1"/>
            <a:r>
              <a:rPr lang="en-GB" dirty="0"/>
              <a:t>the multicast group of a VNI is used only to send the broadcast traffic</a:t>
            </a:r>
          </a:p>
        </p:txBody>
      </p:sp>
    </p:spTree>
    <p:extLst>
      <p:ext uri="{BB962C8B-B14F-4D97-AF65-F5344CB8AC3E}">
        <p14:creationId xmlns:p14="http://schemas.microsoft.com/office/powerpoint/2010/main" val="2267047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5A25-AC81-65CC-86E1-5DB163F4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of multicast and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752F-8DED-6CE9-3CA8-695E80E2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5029197"/>
          </a:xfrm>
        </p:spPr>
        <p:txBody>
          <a:bodyPr/>
          <a:lstStyle/>
          <a:p>
            <a:r>
              <a:rPr lang="en-GB" dirty="0"/>
              <a:t>multicast must be enabled in the underlay network</a:t>
            </a:r>
          </a:p>
          <a:p>
            <a:pPr lvl="1"/>
            <a:r>
              <a:rPr lang="en-GB" dirty="0"/>
              <a:t>it may require to deploy several protocols</a:t>
            </a:r>
          </a:p>
          <a:p>
            <a:pPr lvl="2"/>
            <a:r>
              <a:rPr lang="en-GB" dirty="0"/>
              <a:t>e.g., IGMP, IGMP Snooping, PIM, ….</a:t>
            </a:r>
          </a:p>
          <a:p>
            <a:pPr lvl="1"/>
            <a:r>
              <a:rPr lang="en-GB" dirty="0"/>
              <a:t>complex configuration</a:t>
            </a:r>
          </a:p>
          <a:p>
            <a:r>
              <a:rPr lang="en-GB" dirty="0"/>
              <a:t>if multicast is not enabled, broadcast frames are duplicated and sent unicast to all the VTEPs of the VNI</a:t>
            </a:r>
          </a:p>
          <a:p>
            <a:r>
              <a:rPr lang="en-GB" dirty="0"/>
              <a:t>proxy ARP techniques can be used to mitigate broadcast traffic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39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4A83-FFBF-5A1D-C98F-DD8C7B1D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EVPN-BGP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BC7F-0B52-8679-D21A-AC6DC109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983159"/>
          </a:xfrm>
        </p:spPr>
        <p:txBody>
          <a:bodyPr/>
          <a:lstStyle/>
          <a:p>
            <a:r>
              <a:rPr lang="en-GB" dirty="0"/>
              <a:t>Ethernet VPN (RFC-7432 and RFC-8365)</a:t>
            </a:r>
          </a:p>
          <a:p>
            <a:r>
              <a:rPr lang="en-GB" dirty="0"/>
              <a:t>uses MP-BGP with specific AFI/SAFI</a:t>
            </a:r>
          </a:p>
          <a:p>
            <a:pPr lvl="1"/>
            <a:r>
              <a:rPr lang="en-GB" dirty="0"/>
              <a:t>Address Family Identifier/Subsequent AFI</a:t>
            </a:r>
          </a:p>
          <a:p>
            <a:pPr lvl="1"/>
            <a:r>
              <a:rPr lang="en-GB" dirty="0"/>
              <a:t>AFI=25 (L2VPN) – SAFI=70 (EVPN)</a:t>
            </a:r>
          </a:p>
          <a:p>
            <a:r>
              <a:rPr lang="en-GB" dirty="0"/>
              <a:t>advertises MAC Addresses of VNIs using BGP updates</a:t>
            </a:r>
          </a:p>
          <a:p>
            <a:r>
              <a:rPr lang="en-GB" dirty="0"/>
              <a:t>a VTEP automatically learns local MAC Addresses and advertises them to all other VTEPs (of the same VNI)</a:t>
            </a:r>
          </a:p>
          <a:p>
            <a:r>
              <a:rPr lang="en-GB" dirty="0"/>
              <a:t>VTEP proxies ARP requests to limit broadcast traffic</a:t>
            </a:r>
          </a:p>
        </p:txBody>
      </p:sp>
    </p:spTree>
    <p:extLst>
      <p:ext uri="{BB962C8B-B14F-4D97-AF65-F5344CB8AC3E}">
        <p14:creationId xmlns:p14="http://schemas.microsoft.com/office/powerpoint/2010/main" val="1112699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CC8FF-097F-7CA4-4A44-5E6F7E104D5B}"/>
              </a:ext>
            </a:extLst>
          </p:cNvPr>
          <p:cNvSpPr txBox="1"/>
          <p:nvPr/>
        </p:nvSpPr>
        <p:spPr>
          <a:xfrm>
            <a:off x="898153" y="1702800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and EVPN-BGP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991865"/>
            <a:ext cx="473019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29474" y="3989135"/>
            <a:ext cx="2150403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989135"/>
            <a:ext cx="2308601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415839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3009715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615201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09077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21351" y="4342247"/>
            <a:ext cx="0" cy="1094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543693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1391125" y="4446335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19625" y="54369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3543954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857038" y="358711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754227" y="355631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349454" y="398913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1490" y="397291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78965" y="2853683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  <a:p>
            <a:r>
              <a:rPr lang="it-IT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75791" y="2848680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  <a:p>
            <a:r>
              <a:rPr lang="it-IT"/>
              <a:t>0:B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2274797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898153" y="1696149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2206672" y="2279349"/>
            <a:ext cx="1209167" cy="147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670711" y="170742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8617962" y="2292204"/>
            <a:ext cx="1361268" cy="1463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307B078C-EA28-466F-50B5-8215901A6B1C}"/>
              </a:ext>
            </a:extLst>
          </p:cNvPr>
          <p:cNvSpPr/>
          <p:nvPr/>
        </p:nvSpPr>
        <p:spPr>
          <a:xfrm>
            <a:off x="3423895" y="4370487"/>
            <a:ext cx="5199363" cy="762000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eBGP multihop peering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5E3ED-6A24-5E69-7ADF-724CCD48E039}"/>
              </a:ext>
            </a:extLst>
          </p:cNvPr>
          <p:cNvSpPr txBox="1"/>
          <p:nvPr/>
        </p:nvSpPr>
        <p:spPr>
          <a:xfrm>
            <a:off x="8676809" y="1709003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558AB-283B-2B89-960E-15C9FDD1DBFF}"/>
              </a:ext>
            </a:extLst>
          </p:cNvPr>
          <p:cNvSpPr txBox="1"/>
          <p:nvPr/>
        </p:nvSpPr>
        <p:spPr>
          <a:xfrm>
            <a:off x="898153" y="169789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3115FF-19E2-ABED-F3C3-654AD1C0B53F}"/>
              </a:ext>
            </a:extLst>
          </p:cNvPr>
          <p:cNvSpPr/>
          <p:nvPr/>
        </p:nvSpPr>
        <p:spPr>
          <a:xfrm>
            <a:off x="3423895" y="5806267"/>
            <a:ext cx="5191305" cy="442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0:A 100 193.204.0.1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6FF8AF-3CC7-06FE-616A-B43E4A9EA3D9}"/>
              </a:ext>
            </a:extLst>
          </p:cNvPr>
          <p:cNvSpPr txBox="1"/>
          <p:nvPr/>
        </p:nvSpPr>
        <p:spPr>
          <a:xfrm>
            <a:off x="8676809" y="1707428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BC8308F3-F5E3-5869-D43D-4DCC760A1DD6}"/>
              </a:ext>
            </a:extLst>
          </p:cNvPr>
          <p:cNvSpPr/>
          <p:nvPr/>
        </p:nvSpPr>
        <p:spPr>
          <a:xfrm>
            <a:off x="3407781" y="5806267"/>
            <a:ext cx="5207419" cy="4421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0:B 100 193.204.0.2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3572DB-7B70-6189-277E-90A2618961C9}"/>
              </a:ext>
            </a:extLst>
          </p:cNvPr>
          <p:cNvSpPr txBox="1"/>
          <p:nvPr/>
        </p:nvSpPr>
        <p:spPr>
          <a:xfrm>
            <a:off x="10576281" y="2849224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  <a:p>
            <a:r>
              <a:rPr lang="it-IT"/>
              <a:t>0:B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890AF-C87A-A4C4-F3E5-5DC31B45B73B}"/>
              </a:ext>
            </a:extLst>
          </p:cNvPr>
          <p:cNvSpPr txBox="1"/>
          <p:nvPr/>
        </p:nvSpPr>
        <p:spPr>
          <a:xfrm>
            <a:off x="1070909" y="2860334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  <a:p>
            <a:r>
              <a:rPr lang="it-IT"/>
              <a:t>0:A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14A9CBC3-3FA3-9E0A-068A-589F67F30401}"/>
              </a:ext>
            </a:extLst>
          </p:cNvPr>
          <p:cNvSpPr txBox="1"/>
          <p:nvPr/>
        </p:nvSpPr>
        <p:spPr>
          <a:xfrm>
            <a:off x="2257723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(+ BGP Router)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57ADF433-CAA5-A2E6-E87A-5B6DFE89E2AC}"/>
              </a:ext>
            </a:extLst>
          </p:cNvPr>
          <p:cNvSpPr txBox="1"/>
          <p:nvPr/>
        </p:nvSpPr>
        <p:spPr>
          <a:xfrm>
            <a:off x="7449028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(+ BGP Router)</a:t>
            </a:r>
          </a:p>
        </p:txBody>
      </p:sp>
      <p:pic>
        <p:nvPicPr>
          <p:cNvPr id="15" name="Picture 105">
            <a:extLst>
              <a:ext uri="{FF2B5EF4-FFF2-40B4-BE49-F238E27FC236}">
                <a16:creationId xmlns:a16="http://schemas.microsoft.com/office/drawing/2014/main" id="{983AD4F3-5CC4-A32D-78B1-4E0218A41DA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24" y="3758253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5">
            <a:extLst>
              <a:ext uri="{FF2B5EF4-FFF2-40B4-BE49-F238E27FC236}">
                <a16:creationId xmlns:a16="http://schemas.microsoft.com/office/drawing/2014/main" id="{2D656C73-580C-1CF5-EED6-A6224CF4ADE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060" y="37542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2">
            <a:extLst>
              <a:ext uri="{FF2B5EF4-FFF2-40B4-BE49-F238E27FC236}">
                <a16:creationId xmlns:a16="http://schemas.microsoft.com/office/drawing/2014/main" id="{0E137F86-4C5D-8956-AFB4-1489274D7BC0}"/>
              </a:ext>
            </a:extLst>
          </p:cNvPr>
          <p:cNvGrpSpPr/>
          <p:nvPr/>
        </p:nvGrpSpPr>
        <p:grpSpPr>
          <a:xfrm>
            <a:off x="3011137" y="3754284"/>
            <a:ext cx="809402" cy="463051"/>
            <a:chOff x="967835" y="2541918"/>
            <a:chExt cx="1426054" cy="463051"/>
          </a:xfrm>
        </p:grpSpPr>
        <p:grpSp>
          <p:nvGrpSpPr>
            <p:cNvPr id="22" name="Group 93">
              <a:extLst>
                <a:ext uri="{FF2B5EF4-FFF2-40B4-BE49-F238E27FC236}">
                  <a16:creationId xmlns:a16="http://schemas.microsoft.com/office/drawing/2014/main" id="{8ADB8A74-24CF-0BF4-E375-5B01A6A659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0CCF5B7B-7C09-F2B4-4791-2835443822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8" name="AutoShape 95">
                  <a:extLst>
                    <a:ext uri="{FF2B5EF4-FFF2-40B4-BE49-F238E27FC236}">
                      <a16:creationId xmlns:a16="http://schemas.microsoft.com/office/drawing/2014/main" id="{A5EBCFAE-24A8-1FB9-8B60-31913F1C05F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Group 96">
                  <a:extLst>
                    <a:ext uri="{FF2B5EF4-FFF2-40B4-BE49-F238E27FC236}">
                      <a16:creationId xmlns:a16="http://schemas.microsoft.com/office/drawing/2014/main" id="{4904E108-6FA5-C350-A6BA-468576BF3F7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1" name="Group 97">
                    <a:extLst>
                      <a:ext uri="{FF2B5EF4-FFF2-40B4-BE49-F238E27FC236}">
                        <a16:creationId xmlns:a16="http://schemas.microsoft.com/office/drawing/2014/main" id="{D8072FCE-987A-73E1-7850-B6EEAE973EA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60" name="Freeform 98">
                      <a:extLst>
                        <a:ext uri="{FF2B5EF4-FFF2-40B4-BE49-F238E27FC236}">
                          <a16:creationId xmlns:a16="http://schemas.microsoft.com/office/drawing/2014/main" id="{3FB3029B-0BA7-0D21-D2EF-6BE334BE6C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99">
                      <a:extLst>
                        <a:ext uri="{FF2B5EF4-FFF2-40B4-BE49-F238E27FC236}">
                          <a16:creationId xmlns:a16="http://schemas.microsoft.com/office/drawing/2014/main" id="{EFC3993C-AE05-000F-D97F-382B21DA8B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2" name="Freeform 100">
                      <a:extLst>
                        <a:ext uri="{FF2B5EF4-FFF2-40B4-BE49-F238E27FC236}">
                          <a16:creationId xmlns:a16="http://schemas.microsoft.com/office/drawing/2014/main" id="{059A874E-47AF-6057-8CF3-FA05FB1E0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3" name="Freeform 101">
                      <a:extLst>
                        <a:ext uri="{FF2B5EF4-FFF2-40B4-BE49-F238E27FC236}">
                          <a16:creationId xmlns:a16="http://schemas.microsoft.com/office/drawing/2014/main" id="{6CC403E6-C1FC-ACD6-6CB2-827AECFFD1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4" name="Freeform 102">
                      <a:extLst>
                        <a:ext uri="{FF2B5EF4-FFF2-40B4-BE49-F238E27FC236}">
                          <a16:creationId xmlns:a16="http://schemas.microsoft.com/office/drawing/2014/main" id="{F89DC7B5-EE4C-3610-E96E-351326539BC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5" name="Freeform 103">
                      <a:extLst>
                        <a:ext uri="{FF2B5EF4-FFF2-40B4-BE49-F238E27FC236}">
                          <a16:creationId xmlns:a16="http://schemas.microsoft.com/office/drawing/2014/main" id="{7A9A7909-F28F-E2ED-6DEF-64F6E03FA5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6" name="Freeform 104">
                      <a:extLst>
                        <a:ext uri="{FF2B5EF4-FFF2-40B4-BE49-F238E27FC236}">
                          <a16:creationId xmlns:a16="http://schemas.microsoft.com/office/drawing/2014/main" id="{8B97BAC3-EA4F-52B6-7484-D5868DCF194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Freeform 105">
                      <a:extLst>
                        <a:ext uri="{FF2B5EF4-FFF2-40B4-BE49-F238E27FC236}">
                          <a16:creationId xmlns:a16="http://schemas.microsoft.com/office/drawing/2014/main" id="{6079D87E-3593-830B-0BC8-CE0626F222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" name="Group 106">
                    <a:extLst>
                      <a:ext uri="{FF2B5EF4-FFF2-40B4-BE49-F238E27FC236}">
                        <a16:creationId xmlns:a16="http://schemas.microsoft.com/office/drawing/2014/main" id="{03D482B4-9FE0-6EA0-8A99-338E0135FBD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3" name="Freeform 107">
                      <a:extLst>
                        <a:ext uri="{FF2B5EF4-FFF2-40B4-BE49-F238E27FC236}">
                          <a16:creationId xmlns:a16="http://schemas.microsoft.com/office/drawing/2014/main" id="{AC43926F-748F-2AB9-8966-2FBE95EF53D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08">
                      <a:extLst>
                        <a:ext uri="{FF2B5EF4-FFF2-40B4-BE49-F238E27FC236}">
                          <a16:creationId xmlns:a16="http://schemas.microsoft.com/office/drawing/2014/main" id="{F634FFED-7EB8-4634-02A9-F91E48EBD6C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09">
                      <a:extLst>
                        <a:ext uri="{FF2B5EF4-FFF2-40B4-BE49-F238E27FC236}">
                          <a16:creationId xmlns:a16="http://schemas.microsoft.com/office/drawing/2014/main" id="{0DFC58D8-9BC8-A0E6-D90A-2098147A42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0">
                      <a:extLst>
                        <a:ext uri="{FF2B5EF4-FFF2-40B4-BE49-F238E27FC236}">
                          <a16:creationId xmlns:a16="http://schemas.microsoft.com/office/drawing/2014/main" id="{7E60E71D-F791-63B9-2E90-0D18A51515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1">
                      <a:extLst>
                        <a:ext uri="{FF2B5EF4-FFF2-40B4-BE49-F238E27FC236}">
                          <a16:creationId xmlns:a16="http://schemas.microsoft.com/office/drawing/2014/main" id="{6AA8113C-C891-2C4C-8899-CC077C88AD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12">
                      <a:extLst>
                        <a:ext uri="{FF2B5EF4-FFF2-40B4-BE49-F238E27FC236}">
                          <a16:creationId xmlns:a16="http://schemas.microsoft.com/office/drawing/2014/main" id="{7D4933A7-19BF-4F4D-5468-03EE889D10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13">
                      <a:extLst>
                        <a:ext uri="{FF2B5EF4-FFF2-40B4-BE49-F238E27FC236}">
                          <a16:creationId xmlns:a16="http://schemas.microsoft.com/office/drawing/2014/main" id="{3440E0FB-947A-0E45-1945-062518B340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14">
                      <a:extLst>
                        <a:ext uri="{FF2B5EF4-FFF2-40B4-BE49-F238E27FC236}">
                          <a16:creationId xmlns:a16="http://schemas.microsoft.com/office/drawing/2014/main" id="{976E74C8-B381-8251-3F65-375BE3DD29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2970B048-AE66-9A13-2042-7B023F22F732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4" name="WordArt 68">
              <a:extLst>
                <a:ext uri="{FF2B5EF4-FFF2-40B4-BE49-F238E27FC236}">
                  <a16:creationId xmlns:a16="http://schemas.microsoft.com/office/drawing/2014/main" id="{9EE7B703-D154-0EB3-214A-CAA4593DF5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8" name="Group 22">
            <a:extLst>
              <a:ext uri="{FF2B5EF4-FFF2-40B4-BE49-F238E27FC236}">
                <a16:creationId xmlns:a16="http://schemas.microsoft.com/office/drawing/2014/main" id="{91CE751A-25A9-3E3E-11E4-6F2026C65720}"/>
              </a:ext>
            </a:extLst>
          </p:cNvPr>
          <p:cNvGrpSpPr/>
          <p:nvPr/>
        </p:nvGrpSpPr>
        <p:grpSpPr>
          <a:xfrm>
            <a:off x="8244112" y="3754284"/>
            <a:ext cx="809402" cy="463051"/>
            <a:chOff x="967835" y="2541918"/>
            <a:chExt cx="1426054" cy="463051"/>
          </a:xfrm>
        </p:grpSpPr>
        <p:grpSp>
          <p:nvGrpSpPr>
            <p:cNvPr id="69" name="Group 93">
              <a:extLst>
                <a:ext uri="{FF2B5EF4-FFF2-40B4-BE49-F238E27FC236}">
                  <a16:creationId xmlns:a16="http://schemas.microsoft.com/office/drawing/2014/main" id="{BC007FD5-7842-9643-0025-D21A6DDCA0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71" name="Group 94">
                <a:extLst>
                  <a:ext uri="{FF2B5EF4-FFF2-40B4-BE49-F238E27FC236}">
                    <a16:creationId xmlns:a16="http://schemas.microsoft.com/office/drawing/2014/main" id="{27FF34FB-F2F3-8C1A-6FF7-A750FF16BC2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73" name="AutoShape 95">
                  <a:extLst>
                    <a:ext uri="{FF2B5EF4-FFF2-40B4-BE49-F238E27FC236}">
                      <a16:creationId xmlns:a16="http://schemas.microsoft.com/office/drawing/2014/main" id="{CD647414-B991-346C-DF18-46D7BBEA22E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4" name="Group 96">
                  <a:extLst>
                    <a:ext uri="{FF2B5EF4-FFF2-40B4-BE49-F238E27FC236}">
                      <a16:creationId xmlns:a16="http://schemas.microsoft.com/office/drawing/2014/main" id="{0D290DF3-C0C3-C01E-7779-DEAAAE6B13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75" name="Group 97">
                    <a:extLst>
                      <a:ext uri="{FF2B5EF4-FFF2-40B4-BE49-F238E27FC236}">
                        <a16:creationId xmlns:a16="http://schemas.microsoft.com/office/drawing/2014/main" id="{D83FAD67-0363-0BC9-BE07-E91F88D7E01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85" name="Freeform 98">
                      <a:extLst>
                        <a:ext uri="{FF2B5EF4-FFF2-40B4-BE49-F238E27FC236}">
                          <a16:creationId xmlns:a16="http://schemas.microsoft.com/office/drawing/2014/main" id="{13CE1E6B-364D-9C5B-5918-5C6C8BF70D3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6" name="Freeform 99">
                      <a:extLst>
                        <a:ext uri="{FF2B5EF4-FFF2-40B4-BE49-F238E27FC236}">
                          <a16:creationId xmlns:a16="http://schemas.microsoft.com/office/drawing/2014/main" id="{01D8BB96-89F1-5B38-4CAE-AE8F6DF4E98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7" name="Freeform 100">
                      <a:extLst>
                        <a:ext uri="{FF2B5EF4-FFF2-40B4-BE49-F238E27FC236}">
                          <a16:creationId xmlns:a16="http://schemas.microsoft.com/office/drawing/2014/main" id="{0961D11A-A743-6530-62D7-134DAEC806A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8" name="Freeform 101">
                      <a:extLst>
                        <a:ext uri="{FF2B5EF4-FFF2-40B4-BE49-F238E27FC236}">
                          <a16:creationId xmlns:a16="http://schemas.microsoft.com/office/drawing/2014/main" id="{7F713DE1-C749-690F-84B3-B80E59DAA3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9" name="Freeform 102">
                      <a:extLst>
                        <a:ext uri="{FF2B5EF4-FFF2-40B4-BE49-F238E27FC236}">
                          <a16:creationId xmlns:a16="http://schemas.microsoft.com/office/drawing/2014/main" id="{D9923224-9D2B-A69B-232A-3AB1E27A13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0" name="Freeform 103">
                      <a:extLst>
                        <a:ext uri="{FF2B5EF4-FFF2-40B4-BE49-F238E27FC236}">
                          <a16:creationId xmlns:a16="http://schemas.microsoft.com/office/drawing/2014/main" id="{0D722DFE-2C50-95E5-A649-1AD5A3509A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1" name="Freeform 104">
                      <a:extLst>
                        <a:ext uri="{FF2B5EF4-FFF2-40B4-BE49-F238E27FC236}">
                          <a16:creationId xmlns:a16="http://schemas.microsoft.com/office/drawing/2014/main" id="{CF67BA7A-C9A9-F133-BD77-B37CDCA8FE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2" name="Freeform 105">
                      <a:extLst>
                        <a:ext uri="{FF2B5EF4-FFF2-40B4-BE49-F238E27FC236}">
                          <a16:creationId xmlns:a16="http://schemas.microsoft.com/office/drawing/2014/main" id="{E0D82786-077D-70C7-F448-389A1DBA37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106">
                    <a:extLst>
                      <a:ext uri="{FF2B5EF4-FFF2-40B4-BE49-F238E27FC236}">
                        <a16:creationId xmlns:a16="http://schemas.microsoft.com/office/drawing/2014/main" id="{162AD71B-FC2A-16D8-0BCA-047CFC9121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7" name="Freeform 107">
                      <a:extLst>
                        <a:ext uri="{FF2B5EF4-FFF2-40B4-BE49-F238E27FC236}">
                          <a16:creationId xmlns:a16="http://schemas.microsoft.com/office/drawing/2014/main" id="{77180215-DF58-36B3-5398-005A91576D4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8" name="Freeform 108">
                      <a:extLst>
                        <a:ext uri="{FF2B5EF4-FFF2-40B4-BE49-F238E27FC236}">
                          <a16:creationId xmlns:a16="http://schemas.microsoft.com/office/drawing/2014/main" id="{59232915-DBEA-C516-BEA2-7FBB92D4FB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109">
                      <a:extLst>
                        <a:ext uri="{FF2B5EF4-FFF2-40B4-BE49-F238E27FC236}">
                          <a16:creationId xmlns:a16="http://schemas.microsoft.com/office/drawing/2014/main" id="{FFE37BB1-3AE4-0EC1-2E73-6867845329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10">
                      <a:extLst>
                        <a:ext uri="{FF2B5EF4-FFF2-40B4-BE49-F238E27FC236}">
                          <a16:creationId xmlns:a16="http://schemas.microsoft.com/office/drawing/2014/main" id="{99C6C31E-3F34-BB79-A64B-3ABF08C1B7E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11">
                      <a:extLst>
                        <a:ext uri="{FF2B5EF4-FFF2-40B4-BE49-F238E27FC236}">
                          <a16:creationId xmlns:a16="http://schemas.microsoft.com/office/drawing/2014/main" id="{95424BA1-04AE-EFD6-4BE3-C31F2B5A2E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12">
                      <a:extLst>
                        <a:ext uri="{FF2B5EF4-FFF2-40B4-BE49-F238E27FC236}">
                          <a16:creationId xmlns:a16="http://schemas.microsoft.com/office/drawing/2014/main" id="{CA1094B0-238F-7190-884A-BCB8936D64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13">
                      <a:extLst>
                        <a:ext uri="{FF2B5EF4-FFF2-40B4-BE49-F238E27FC236}">
                          <a16:creationId xmlns:a16="http://schemas.microsoft.com/office/drawing/2014/main" id="{D7500B3C-6119-127C-3157-A8068AF07B5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14">
                      <a:extLst>
                        <a:ext uri="{FF2B5EF4-FFF2-40B4-BE49-F238E27FC236}">
                          <a16:creationId xmlns:a16="http://schemas.microsoft.com/office/drawing/2014/main" id="{F178ACC1-8DAB-EA89-D2A7-4FAAE33A28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72" name="WordArt 115">
                <a:extLst>
                  <a:ext uri="{FF2B5EF4-FFF2-40B4-BE49-F238E27FC236}">
                    <a16:creationId xmlns:a16="http://schemas.microsoft.com/office/drawing/2014/main" id="{03BF7E80-D436-E108-E06C-9D822E3AD291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70" name="WordArt 68">
              <a:extLst>
                <a:ext uri="{FF2B5EF4-FFF2-40B4-BE49-F238E27FC236}">
                  <a16:creationId xmlns:a16="http://schemas.microsoft.com/office/drawing/2014/main" id="{B558473E-8373-50B7-6AD6-7AAA043901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6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8" grpId="0"/>
      <p:bldP spid="27" grpId="0"/>
      <p:bldP spid="29" grpId="0"/>
      <p:bldP spid="34" grpId="0"/>
      <p:bldP spid="35" grpId="0"/>
      <p:bldP spid="36" grpId="0" animBg="1"/>
      <p:bldP spid="37" grpId="0" animBg="1"/>
      <p:bldP spid="44" grpId="0"/>
      <p:bldP spid="45" grpId="0"/>
      <p:bldP spid="46" grpId="0" animBg="1"/>
      <p:bldP spid="47" grpId="0" animBg="1"/>
      <p:bldP spid="52" grpId="0" animBg="1"/>
      <p:bldP spid="53" grpId="0" animBg="1"/>
      <p:bldP spid="57" grpId="0" animBg="1"/>
      <p:bldP spid="6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23" grpId="0" animBg="1"/>
      <p:bldP spid="23" grpId="1" animBg="1"/>
      <p:bldP spid="25" grpId="0" animBg="1"/>
      <p:bldP spid="25" grpId="1" animBg="1"/>
      <p:bldP spid="32" grpId="0" animBg="1"/>
      <p:bldP spid="32" grpId="1" animBg="1"/>
      <p:bldP spid="39" grpId="0" animBg="1"/>
      <p:bldP spid="39" grpId="1" animBg="1"/>
      <p:bldP spid="19" grpId="0"/>
      <p:bldP spid="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and EVPN-BGP Lab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time to use </a:t>
            </a:r>
            <a:r>
              <a:rPr lang="en-GB" err="1"/>
              <a:t>Kathará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61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5E789D-6404-BA40-83DD-6888BBAA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high-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architecture</a:t>
            </a:r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292DA-1C82-1E41-BC1E-EB3521B0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Internet connections</a:t>
            </a:r>
          </a:p>
          <a:p>
            <a:pPr lvl="1"/>
            <a:r>
              <a:rPr lang="en-GB"/>
              <a:t>multiple redundant high-speed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fabric</a:t>
            </a:r>
          </a:p>
          <a:p>
            <a:pPr lvl="1"/>
            <a:r>
              <a:rPr lang="en-GB"/>
              <a:t>infrastructure designed to transport packets between servers and between servers and Internet</a:t>
            </a:r>
          </a:p>
          <a:p>
            <a:r>
              <a:rPr lang="en-GB"/>
              <a:t>server farm</a:t>
            </a:r>
          </a:p>
          <a:p>
            <a:pPr lvl="1"/>
            <a:r>
              <a:rPr lang="en-GB"/>
              <a:t>host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841939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 66">
            <a:extLst>
              <a:ext uri="{FF2B5EF4-FFF2-40B4-BE49-F238E27FC236}">
                <a16:creationId xmlns:a16="http://schemas.microsoft.com/office/drawing/2014/main" id="{1ABA25B0-2A89-4DC6-7B3C-2988CF25E2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58400" y="3134988"/>
            <a:ext cx="0" cy="54166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4" name="Line 66">
            <a:extLst>
              <a:ext uri="{FF2B5EF4-FFF2-40B4-BE49-F238E27FC236}">
                <a16:creationId xmlns:a16="http://schemas.microsoft.com/office/drawing/2014/main" id="{08382317-D726-CA47-25D6-5FB23263FA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3" name="Line 66">
            <a:extLst>
              <a:ext uri="{FF2B5EF4-FFF2-40B4-BE49-F238E27FC236}">
                <a16:creationId xmlns:a16="http://schemas.microsoft.com/office/drawing/2014/main" id="{17D1D392-878C-12C2-AB21-EF4B777345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23259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topology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055362"/>
            <a:ext cx="473019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052632"/>
            <a:ext cx="2308601" cy="27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154705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49393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1338294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grpSp>
        <p:nvGrpSpPr>
          <p:cNvPr id="12" name="Gruppo 599">
            <a:extLst>
              <a:ext uri="{FF2B5EF4-FFF2-40B4-BE49-F238E27FC236}">
                <a16:creationId xmlns:a16="http://schemas.microsoft.com/office/drawing/2014/main" id="{D5A3B13E-8329-FB1D-FA90-EDEC31CAFAF1}"/>
              </a:ext>
            </a:extLst>
          </p:cNvPr>
          <p:cNvGrpSpPr/>
          <p:nvPr/>
        </p:nvGrpSpPr>
        <p:grpSpPr>
          <a:xfrm>
            <a:off x="-188577" y="2763683"/>
            <a:ext cx="1640338" cy="912825"/>
            <a:chOff x="10393605" y="4306849"/>
            <a:chExt cx="907197" cy="504843"/>
          </a:xfrm>
        </p:grpSpPr>
        <p:sp>
          <p:nvSpPr>
            <p:cNvPr id="13" name="Text Box 169">
              <a:extLst>
                <a:ext uri="{FF2B5EF4-FFF2-40B4-BE49-F238E27FC236}">
                  <a16:creationId xmlns:a16="http://schemas.microsoft.com/office/drawing/2014/main" id="{CEE0D74B-E3BD-EAE5-D68B-337BEE173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s1</a:t>
              </a:r>
              <a:endParaRPr lang="en-US" altLang="it-IT" sz="1000" b="1"/>
            </a:p>
          </p:txBody>
        </p:sp>
        <p:sp>
          <p:nvSpPr>
            <p:cNvPr id="15" name="AutoShape 171">
              <a:extLst>
                <a:ext uri="{FF2B5EF4-FFF2-40B4-BE49-F238E27FC236}">
                  <a16:creationId xmlns:a16="http://schemas.microsoft.com/office/drawing/2014/main" id="{1F583BC2-8889-DC74-3489-F355676B1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6" name="mainfrm">
              <a:extLst>
                <a:ext uri="{FF2B5EF4-FFF2-40B4-BE49-F238E27FC236}">
                  <a16:creationId xmlns:a16="http://schemas.microsoft.com/office/drawing/2014/main" id="{7A575A74-7CD8-9119-7467-7A41F58E6C1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19" name="AutoShape 32">
            <a:extLst>
              <a:ext uri="{FF2B5EF4-FFF2-40B4-BE49-F238E27FC236}">
                <a16:creationId xmlns:a16="http://schemas.microsoft.com/office/drawing/2014/main" id="{7A86F92D-6D48-739D-A6A9-FDC847783855}"/>
              </a:ext>
            </a:extLst>
          </p:cNvPr>
          <p:cNvCxnSpPr>
            <a:cxnSpLocks noChangeShapeType="1"/>
            <a:stCxn id="32" idx="2"/>
            <a:endCxn id="15" idx="5"/>
          </p:cNvCxnSpPr>
          <p:nvPr/>
        </p:nvCxnSpPr>
        <p:spPr bwMode="auto">
          <a:xfrm flipH="1" flipV="1">
            <a:off x="1035128" y="3032624"/>
            <a:ext cx="1935348" cy="113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152">
            <a:extLst>
              <a:ext uri="{FF2B5EF4-FFF2-40B4-BE49-F238E27FC236}">
                <a16:creationId xmlns:a16="http://schemas.microsoft.com/office/drawing/2014/main" id="{BF8B5073-B97C-CD33-E89B-6620FFB4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6" y="2913054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976437-56B9-3C5F-65B2-4E67A8082184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24" name="Group 93">
              <a:extLst>
                <a:ext uri="{FF2B5EF4-FFF2-40B4-BE49-F238E27FC236}">
                  <a16:creationId xmlns:a16="http://schemas.microsoft.com/office/drawing/2014/main" id="{62ECC010-2537-D517-04F3-8A653FBAF6A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408A167B-5EAB-2D76-E657-FE3867E3748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2" name="AutoShape 95">
                  <a:extLst>
                    <a:ext uri="{FF2B5EF4-FFF2-40B4-BE49-F238E27FC236}">
                      <a16:creationId xmlns:a16="http://schemas.microsoft.com/office/drawing/2014/main" id="{73676433-83B5-8A4A-FA92-B6DEC1F6992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8" name="Group 96">
                  <a:extLst>
                    <a:ext uri="{FF2B5EF4-FFF2-40B4-BE49-F238E27FC236}">
                      <a16:creationId xmlns:a16="http://schemas.microsoft.com/office/drawing/2014/main" id="{D3B5565C-A024-7A98-5F5E-ECDFED4366F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9" name="Group 97">
                    <a:extLst>
                      <a:ext uri="{FF2B5EF4-FFF2-40B4-BE49-F238E27FC236}">
                        <a16:creationId xmlns:a16="http://schemas.microsoft.com/office/drawing/2014/main" id="{A1AD6888-34F9-1844-3235-892ABD64539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4" name="Freeform 98">
                      <a:extLst>
                        <a:ext uri="{FF2B5EF4-FFF2-40B4-BE49-F238E27FC236}">
                          <a16:creationId xmlns:a16="http://schemas.microsoft.com/office/drawing/2014/main" id="{A8821EBC-746A-F474-5276-0EE1E2278B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99">
                      <a:extLst>
                        <a:ext uri="{FF2B5EF4-FFF2-40B4-BE49-F238E27FC236}">
                          <a16:creationId xmlns:a16="http://schemas.microsoft.com/office/drawing/2014/main" id="{85A67D87-92BF-D770-C3CD-C92E80C33D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0">
                      <a:extLst>
                        <a:ext uri="{FF2B5EF4-FFF2-40B4-BE49-F238E27FC236}">
                          <a16:creationId xmlns:a16="http://schemas.microsoft.com/office/drawing/2014/main" id="{29464440-06D6-C5F7-6F63-A3B05C4312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" name="Freeform 101">
                      <a:extLst>
                        <a:ext uri="{FF2B5EF4-FFF2-40B4-BE49-F238E27FC236}">
                          <a16:creationId xmlns:a16="http://schemas.microsoft.com/office/drawing/2014/main" id="{CC585AC8-14F2-1EA6-014D-08BF419A10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" name="Freeform 102">
                      <a:extLst>
                        <a:ext uri="{FF2B5EF4-FFF2-40B4-BE49-F238E27FC236}">
                          <a16:creationId xmlns:a16="http://schemas.microsoft.com/office/drawing/2014/main" id="{EB6248A4-E320-D687-6C84-C398B4111D4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03">
                      <a:extLst>
                        <a:ext uri="{FF2B5EF4-FFF2-40B4-BE49-F238E27FC236}">
                          <a16:creationId xmlns:a16="http://schemas.microsoft.com/office/drawing/2014/main" id="{63B93606-8DA4-D25E-D164-22F9F8DB54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0" name="Freeform 104">
                      <a:extLst>
                        <a:ext uri="{FF2B5EF4-FFF2-40B4-BE49-F238E27FC236}">
                          <a16:creationId xmlns:a16="http://schemas.microsoft.com/office/drawing/2014/main" id="{28EF8938-86E6-E9A3-C7B4-C4E4AE11E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105">
                      <a:extLst>
                        <a:ext uri="{FF2B5EF4-FFF2-40B4-BE49-F238E27FC236}">
                          <a16:creationId xmlns:a16="http://schemas.microsoft.com/office/drawing/2014/main" id="{44E68E53-2F1F-FC17-D692-9DA026F47B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" name="Group 106">
                    <a:extLst>
                      <a:ext uri="{FF2B5EF4-FFF2-40B4-BE49-F238E27FC236}">
                        <a16:creationId xmlns:a16="http://schemas.microsoft.com/office/drawing/2014/main" id="{2147F134-DF35-B6DB-3854-C06ECD8A9E7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1" name="Freeform 107">
                      <a:extLst>
                        <a:ext uri="{FF2B5EF4-FFF2-40B4-BE49-F238E27FC236}">
                          <a16:creationId xmlns:a16="http://schemas.microsoft.com/office/drawing/2014/main" id="{2713B641-1E23-AEA4-C763-E68284B1B2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8">
                      <a:extLst>
                        <a:ext uri="{FF2B5EF4-FFF2-40B4-BE49-F238E27FC236}">
                          <a16:creationId xmlns:a16="http://schemas.microsoft.com/office/drawing/2014/main" id="{68F5628D-D122-56BD-ED7D-1CA53809F4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9">
                      <a:extLst>
                        <a:ext uri="{FF2B5EF4-FFF2-40B4-BE49-F238E27FC236}">
                          <a16:creationId xmlns:a16="http://schemas.microsoft.com/office/drawing/2014/main" id="{57BA79FE-D029-0AB5-F559-F468A7DDA5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10">
                      <a:extLst>
                        <a:ext uri="{FF2B5EF4-FFF2-40B4-BE49-F238E27FC236}">
                          <a16:creationId xmlns:a16="http://schemas.microsoft.com/office/drawing/2014/main" id="{D00AFD86-302B-0CD1-A7C9-256386DE1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11">
                      <a:extLst>
                        <a:ext uri="{FF2B5EF4-FFF2-40B4-BE49-F238E27FC236}">
                          <a16:creationId xmlns:a16="http://schemas.microsoft.com/office/drawing/2014/main" id="{FA320F68-07A7-088B-6C1C-1123FEF2CE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2">
                      <a:extLst>
                        <a:ext uri="{FF2B5EF4-FFF2-40B4-BE49-F238E27FC236}">
                          <a16:creationId xmlns:a16="http://schemas.microsoft.com/office/drawing/2014/main" id="{862C78BA-F31E-31BE-205F-44677644F7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3">
                      <a:extLst>
                        <a:ext uri="{FF2B5EF4-FFF2-40B4-BE49-F238E27FC236}">
                          <a16:creationId xmlns:a16="http://schemas.microsoft.com/office/drawing/2014/main" id="{DF79B9FD-3957-15DD-25B7-05AA2A41C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" name="Freeform 114">
                      <a:extLst>
                        <a:ext uri="{FF2B5EF4-FFF2-40B4-BE49-F238E27FC236}">
                          <a16:creationId xmlns:a16="http://schemas.microsoft.com/office/drawing/2014/main" id="{11CEA7C8-DEBE-1898-BF3E-F7440291A2C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0C1D4FF3-F5C2-2C39-A006-6BCD4F6DA6A9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5" name="WordArt 68">
              <a:extLst>
                <a:ext uri="{FF2B5EF4-FFF2-40B4-BE49-F238E27FC236}">
                  <a16:creationId xmlns:a16="http://schemas.microsoft.com/office/drawing/2014/main" id="{B73251E0-21F0-B5AA-C295-5AFA209263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vtep1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BD33C62-0918-2934-6F59-865240F36A92}"/>
              </a:ext>
            </a:extLst>
          </p:cNvPr>
          <p:cNvGrpSpPr/>
          <p:nvPr/>
        </p:nvGrpSpPr>
        <p:grpSpPr>
          <a:xfrm>
            <a:off x="8185423" y="2794309"/>
            <a:ext cx="809402" cy="463051"/>
            <a:chOff x="967835" y="2541918"/>
            <a:chExt cx="1426054" cy="463051"/>
          </a:xfrm>
        </p:grpSpPr>
        <p:grpSp>
          <p:nvGrpSpPr>
            <p:cNvPr id="89" name="Group 93">
              <a:extLst>
                <a:ext uri="{FF2B5EF4-FFF2-40B4-BE49-F238E27FC236}">
                  <a16:creationId xmlns:a16="http://schemas.microsoft.com/office/drawing/2014/main" id="{227AC146-B43A-145A-44F5-FA5C80FD84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91" name="Group 94">
                <a:extLst>
                  <a:ext uri="{FF2B5EF4-FFF2-40B4-BE49-F238E27FC236}">
                    <a16:creationId xmlns:a16="http://schemas.microsoft.com/office/drawing/2014/main" id="{D3561EA4-E2AC-3F58-FDBC-DAD16FF304D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93" name="AutoShape 95">
                  <a:extLst>
                    <a:ext uri="{FF2B5EF4-FFF2-40B4-BE49-F238E27FC236}">
                      <a16:creationId xmlns:a16="http://schemas.microsoft.com/office/drawing/2014/main" id="{13E2CF22-6B3B-8237-9689-893AE73E14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94" name="Group 96">
                  <a:extLst>
                    <a:ext uri="{FF2B5EF4-FFF2-40B4-BE49-F238E27FC236}">
                      <a16:creationId xmlns:a16="http://schemas.microsoft.com/office/drawing/2014/main" id="{5A8DFBAC-0B57-B384-1D1F-83D40593EEE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95" name="Group 97">
                    <a:extLst>
                      <a:ext uri="{FF2B5EF4-FFF2-40B4-BE49-F238E27FC236}">
                        <a16:creationId xmlns:a16="http://schemas.microsoft.com/office/drawing/2014/main" id="{46697531-E6EC-FF9C-DF7D-62BD7BF8A7D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05" name="Freeform 98">
                      <a:extLst>
                        <a:ext uri="{FF2B5EF4-FFF2-40B4-BE49-F238E27FC236}">
                          <a16:creationId xmlns:a16="http://schemas.microsoft.com/office/drawing/2014/main" id="{DA20E120-64C6-015D-23C3-A374C02DBE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6" name="Freeform 99">
                      <a:extLst>
                        <a:ext uri="{FF2B5EF4-FFF2-40B4-BE49-F238E27FC236}">
                          <a16:creationId xmlns:a16="http://schemas.microsoft.com/office/drawing/2014/main" id="{0BAF3671-92C9-0075-CEBA-BE3173A4A2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7" name="Freeform 100">
                      <a:extLst>
                        <a:ext uri="{FF2B5EF4-FFF2-40B4-BE49-F238E27FC236}">
                          <a16:creationId xmlns:a16="http://schemas.microsoft.com/office/drawing/2014/main" id="{970CBDB2-0142-325B-4131-6AE9CBBD68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8" name="Freeform 101">
                      <a:extLst>
                        <a:ext uri="{FF2B5EF4-FFF2-40B4-BE49-F238E27FC236}">
                          <a16:creationId xmlns:a16="http://schemas.microsoft.com/office/drawing/2014/main" id="{7B9245DA-3C2A-C1D3-2A52-727B6D3EBF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9" name="Freeform 102">
                      <a:extLst>
                        <a:ext uri="{FF2B5EF4-FFF2-40B4-BE49-F238E27FC236}">
                          <a16:creationId xmlns:a16="http://schemas.microsoft.com/office/drawing/2014/main" id="{C19946C9-0F62-1B45-38DB-66EF9AB180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0" name="Freeform 103">
                      <a:extLst>
                        <a:ext uri="{FF2B5EF4-FFF2-40B4-BE49-F238E27FC236}">
                          <a16:creationId xmlns:a16="http://schemas.microsoft.com/office/drawing/2014/main" id="{6E169B6D-5941-D8DD-3AFA-664CBB981A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1" name="Freeform 104">
                      <a:extLst>
                        <a:ext uri="{FF2B5EF4-FFF2-40B4-BE49-F238E27FC236}">
                          <a16:creationId xmlns:a16="http://schemas.microsoft.com/office/drawing/2014/main" id="{1529FFBC-0FAB-7DD2-05C1-BFD63044240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2" name="Freeform 105">
                      <a:extLst>
                        <a:ext uri="{FF2B5EF4-FFF2-40B4-BE49-F238E27FC236}">
                          <a16:creationId xmlns:a16="http://schemas.microsoft.com/office/drawing/2014/main" id="{CBE4D13B-F1DD-06C4-F9C1-A0BA74C242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96" name="Group 106">
                    <a:extLst>
                      <a:ext uri="{FF2B5EF4-FFF2-40B4-BE49-F238E27FC236}">
                        <a16:creationId xmlns:a16="http://schemas.microsoft.com/office/drawing/2014/main" id="{2A4E9A1A-5CDC-73BE-6772-252F261ED02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97" name="Freeform 107">
                      <a:extLst>
                        <a:ext uri="{FF2B5EF4-FFF2-40B4-BE49-F238E27FC236}">
                          <a16:creationId xmlns:a16="http://schemas.microsoft.com/office/drawing/2014/main" id="{E6937C65-2837-8596-C9DF-8C82660D1E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8" name="Freeform 108">
                      <a:extLst>
                        <a:ext uri="{FF2B5EF4-FFF2-40B4-BE49-F238E27FC236}">
                          <a16:creationId xmlns:a16="http://schemas.microsoft.com/office/drawing/2014/main" id="{22CE85BA-FD05-E470-16A0-C0EF6556D7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9" name="Freeform 109">
                      <a:extLst>
                        <a:ext uri="{FF2B5EF4-FFF2-40B4-BE49-F238E27FC236}">
                          <a16:creationId xmlns:a16="http://schemas.microsoft.com/office/drawing/2014/main" id="{1B23A505-B5B1-7B67-D378-E395F2796A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0" name="Freeform 110">
                      <a:extLst>
                        <a:ext uri="{FF2B5EF4-FFF2-40B4-BE49-F238E27FC236}">
                          <a16:creationId xmlns:a16="http://schemas.microsoft.com/office/drawing/2014/main" id="{B2D1F4FC-D5FE-C271-DDC9-231F5E5AF5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1" name="Freeform 111">
                      <a:extLst>
                        <a:ext uri="{FF2B5EF4-FFF2-40B4-BE49-F238E27FC236}">
                          <a16:creationId xmlns:a16="http://schemas.microsoft.com/office/drawing/2014/main" id="{84A20C28-A27F-19E7-E69D-1785EEED86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2" name="Freeform 112">
                      <a:extLst>
                        <a:ext uri="{FF2B5EF4-FFF2-40B4-BE49-F238E27FC236}">
                          <a16:creationId xmlns:a16="http://schemas.microsoft.com/office/drawing/2014/main" id="{8EBBDB6C-2F5D-FDC4-1EB8-E093143296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3" name="Freeform 113">
                      <a:extLst>
                        <a:ext uri="{FF2B5EF4-FFF2-40B4-BE49-F238E27FC236}">
                          <a16:creationId xmlns:a16="http://schemas.microsoft.com/office/drawing/2014/main" id="{615F8F5A-24C5-B125-8203-266A22F040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4" name="Freeform 114">
                      <a:extLst>
                        <a:ext uri="{FF2B5EF4-FFF2-40B4-BE49-F238E27FC236}">
                          <a16:creationId xmlns:a16="http://schemas.microsoft.com/office/drawing/2014/main" id="{0735D18F-EFAC-0C25-B99F-0D424844C6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92" name="WordArt 115">
                <a:extLst>
                  <a:ext uri="{FF2B5EF4-FFF2-40B4-BE49-F238E27FC236}">
                    <a16:creationId xmlns:a16="http://schemas.microsoft.com/office/drawing/2014/main" id="{BE3B8431-410F-6A15-B7C0-2A58587F9AE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90" name="WordArt 68">
              <a:extLst>
                <a:ext uri="{FF2B5EF4-FFF2-40B4-BE49-F238E27FC236}">
                  <a16:creationId xmlns:a16="http://schemas.microsoft.com/office/drawing/2014/main" id="{9108975D-00F9-524F-62B8-F7428B820F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vtep2</a:t>
              </a:r>
            </a:p>
          </p:txBody>
        </p:sp>
      </p:grpSp>
      <p:sp>
        <p:nvSpPr>
          <p:cNvPr id="138" name="Oval 152">
            <a:extLst>
              <a:ext uri="{FF2B5EF4-FFF2-40B4-BE49-F238E27FC236}">
                <a16:creationId xmlns:a16="http://schemas.microsoft.com/office/drawing/2014/main" id="{1FEA0916-37A2-B1DF-B0D1-9F5FF3613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0098" y="2940937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139" name="Oval 152">
            <a:extLst>
              <a:ext uri="{FF2B5EF4-FFF2-40B4-BE49-F238E27FC236}">
                <a16:creationId xmlns:a16="http://schemas.microsoft.com/office/drawing/2014/main" id="{E7ED3C29-E65C-9E1F-1D24-ED22B868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782" y="2931725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40" name="Text Box 136">
            <a:extLst>
              <a:ext uri="{FF2B5EF4-FFF2-40B4-BE49-F238E27FC236}">
                <a16:creationId xmlns:a16="http://schemas.microsoft.com/office/drawing/2014/main" id="{A1E49346-40A3-A973-4E8C-684D924E7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67" y="3665792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sp>
        <p:nvSpPr>
          <p:cNvPr id="141" name="Text Box 136">
            <a:extLst>
              <a:ext uri="{FF2B5EF4-FFF2-40B4-BE49-F238E27FC236}">
                <a16:creationId xmlns:a16="http://schemas.microsoft.com/office/drawing/2014/main" id="{0C32489F-7DF1-ACA1-C8D1-6B43000A6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943" y="3666060"/>
            <a:ext cx="1988353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193.204.0.0/15</a:t>
            </a:r>
          </a:p>
        </p:txBody>
      </p:sp>
      <p:sp>
        <p:nvSpPr>
          <p:cNvPr id="142" name="Text Box 136">
            <a:extLst>
              <a:ext uri="{FF2B5EF4-FFF2-40B4-BE49-F238E27FC236}">
                <a16:creationId xmlns:a16="http://schemas.microsoft.com/office/drawing/2014/main" id="{EB150C9D-7014-ACC5-79DE-410123A4A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4454" y="3676518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grpSp>
        <p:nvGrpSpPr>
          <p:cNvPr id="146" name="Gruppo 599">
            <a:extLst>
              <a:ext uri="{FF2B5EF4-FFF2-40B4-BE49-F238E27FC236}">
                <a16:creationId xmlns:a16="http://schemas.microsoft.com/office/drawing/2014/main" id="{6C4FE3C6-F48A-470E-1611-02B3604FF2C1}"/>
              </a:ext>
            </a:extLst>
          </p:cNvPr>
          <p:cNvGrpSpPr/>
          <p:nvPr/>
        </p:nvGrpSpPr>
        <p:grpSpPr>
          <a:xfrm>
            <a:off x="10626381" y="2684046"/>
            <a:ext cx="1640339" cy="912825"/>
            <a:chOff x="10393605" y="4306849"/>
            <a:chExt cx="907197" cy="504843"/>
          </a:xfrm>
        </p:grpSpPr>
        <p:sp>
          <p:nvSpPr>
            <p:cNvPr id="147" name="Text Box 169">
              <a:extLst>
                <a:ext uri="{FF2B5EF4-FFF2-40B4-BE49-F238E27FC236}">
                  <a16:creationId xmlns:a16="http://schemas.microsoft.com/office/drawing/2014/main" id="{72B57BE8-7D2B-CB8B-90CE-55715A526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s2</a:t>
              </a:r>
              <a:endParaRPr lang="en-US" altLang="it-IT" sz="1000" b="1"/>
            </a:p>
          </p:txBody>
        </p:sp>
        <p:sp>
          <p:nvSpPr>
            <p:cNvPr id="148" name="AutoShape 171">
              <a:extLst>
                <a:ext uri="{FF2B5EF4-FFF2-40B4-BE49-F238E27FC236}">
                  <a16:creationId xmlns:a16="http://schemas.microsoft.com/office/drawing/2014/main" id="{CD690CDE-4075-1B76-3013-168C8BF0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49" name="mainfrm">
              <a:extLst>
                <a:ext uri="{FF2B5EF4-FFF2-40B4-BE49-F238E27FC236}">
                  <a16:creationId xmlns:a16="http://schemas.microsoft.com/office/drawing/2014/main" id="{A5B9E551-1CBE-936A-0C4B-838E38C717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TextBox 35">
            <a:extLst>
              <a:ext uri="{FF2B5EF4-FFF2-40B4-BE49-F238E27FC236}">
                <a16:creationId xmlns:a16="http://schemas.microsoft.com/office/drawing/2014/main" id="{E22056FA-EB68-2D5C-D132-3E7BBAF3AACA}"/>
              </a:ext>
            </a:extLst>
          </p:cNvPr>
          <p:cNvSpPr txBox="1"/>
          <p:nvPr/>
        </p:nvSpPr>
        <p:spPr>
          <a:xfrm>
            <a:off x="3807074" y="2589987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1A50A722-A12D-7F07-C02A-B5177A2C9DB3}"/>
              </a:ext>
            </a:extLst>
          </p:cNvPr>
          <p:cNvSpPr txBox="1"/>
          <p:nvPr/>
        </p:nvSpPr>
        <p:spPr>
          <a:xfrm>
            <a:off x="7706309" y="260925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26028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943D-B228-81B2-7150-E84E8C2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base config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0AEBE58E-2274-5BE9-B0AC-E857D8C45975}"/>
              </a:ext>
            </a:extLst>
          </p:cNvPr>
          <p:cNvGrpSpPr>
            <a:grpSpLocks/>
          </p:cNvGrpSpPr>
          <p:nvPr/>
        </p:nvGrpSpPr>
        <p:grpSpPr bwMode="auto">
          <a:xfrm>
            <a:off x="695400" y="4003677"/>
            <a:ext cx="4464942" cy="1101726"/>
            <a:chOff x="126" y="2432"/>
            <a:chExt cx="5907" cy="694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BB132C3C-DAF4-96B5-9780-ABD3F9C4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10.0.0.1/24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7EA2377-CB6A-B073-6612-E03EF6093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s1.startup</a:t>
              </a:r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6D17757D-E4F0-9394-EAD0-D346807EFA6C}"/>
              </a:ext>
            </a:extLst>
          </p:cNvPr>
          <p:cNvGrpSpPr>
            <a:grpSpLocks/>
          </p:cNvGrpSpPr>
          <p:nvPr/>
        </p:nvGrpSpPr>
        <p:grpSpPr bwMode="auto">
          <a:xfrm>
            <a:off x="695400" y="5229228"/>
            <a:ext cx="4464942" cy="1100138"/>
            <a:chOff x="126" y="2931"/>
            <a:chExt cx="5907" cy="693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01AFED1B-80B8-820B-B953-B0FB065C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112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10.0.0.2/24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2C829E69-6796-12ED-70A6-613E1F418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931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s2.startup</a:t>
              </a: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78D49E39-3028-3650-534E-8C725A514E8C}"/>
              </a:ext>
            </a:extLst>
          </p:cNvPr>
          <p:cNvGrpSpPr>
            <a:grpSpLocks/>
          </p:cNvGrpSpPr>
          <p:nvPr/>
        </p:nvGrpSpPr>
        <p:grpSpPr bwMode="auto">
          <a:xfrm>
            <a:off x="4440239" y="1341439"/>
            <a:ext cx="1728787" cy="2662237"/>
            <a:chOff x="2576" y="845"/>
            <a:chExt cx="1089" cy="154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7526E898-A167-E922-96B4-58C25E695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027"/>
              <a:ext cx="1089" cy="1360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vtep1[1]=B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vtep2[0]=C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vtep2[1]=</a:t>
              </a:r>
              <a:r>
                <a:rPr lang="pt-BR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s2[0]=C</a:t>
              </a:r>
              <a:endParaRPr lang="it-IT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A48A2F68-C816-8047-BC4D-BD60FC5D1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845"/>
              <a:ext cx="953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lab.conf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7C3FE0ED-137A-021E-38B5-B6A11376E88F}"/>
              </a:ext>
            </a:extLst>
          </p:cNvPr>
          <p:cNvGrpSpPr>
            <a:grpSpLocks/>
          </p:cNvGrpSpPr>
          <p:nvPr/>
        </p:nvGrpSpPr>
        <p:grpSpPr bwMode="auto">
          <a:xfrm>
            <a:off x="6528048" y="4007823"/>
            <a:ext cx="4248918" cy="934243"/>
            <a:chOff x="126" y="3370"/>
            <a:chExt cx="5907" cy="778"/>
          </a:xfrm>
        </p:grpSpPr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4EFCDB56-F492-3A89-0335-4CED80FA8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629"/>
              <a:ext cx="5907" cy="51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eth1 193.204.0.1/30 up</a:t>
              </a: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BA0AB51C-FFCE-5B52-168E-B4404B63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3370"/>
              <a:ext cx="2460" cy="300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EE73F6A3-2997-D37F-DC03-30E91AE1DEB5}"/>
              </a:ext>
            </a:extLst>
          </p:cNvPr>
          <p:cNvGrpSpPr>
            <a:grpSpLocks/>
          </p:cNvGrpSpPr>
          <p:nvPr/>
        </p:nvGrpSpPr>
        <p:grpSpPr bwMode="auto">
          <a:xfrm>
            <a:off x="6528048" y="5229226"/>
            <a:ext cx="4248918" cy="1055688"/>
            <a:chOff x="126" y="4156"/>
            <a:chExt cx="5907" cy="665"/>
          </a:xfrm>
        </p:grpSpPr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38DC5024-315A-8089-002A-7BA6BD08F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4354"/>
              <a:ext cx="5907" cy="46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eth1 193.204.0.2/30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i="1">
                <a:latin typeface="Courier New" panose="02070309020205020404" pitchFamily="49" charset="0"/>
              </a:endParaRPr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id="{D95718A8-5D78-5416-1B4A-1981127B8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4156"/>
              <a:ext cx="2460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466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AD1947-1074-D368-9A2D-15F99D9F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MTU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3E5741-18A9-9085-5A11-0BD619710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set manual MTU of each device’s interface associated to a VNI</a:t>
            </a:r>
          </a:p>
          <a:p>
            <a:r>
              <a:rPr lang="en-US" dirty="0"/>
              <a:t>when a frame is encapsulated by a VTEP, if its size is greater than 1450 (LAN MTU – VXLAN overhead)</a:t>
            </a:r>
          </a:p>
          <a:p>
            <a:pPr lvl="1"/>
            <a:r>
              <a:rPr lang="en-US" dirty="0"/>
              <a:t>the frame is dropped</a:t>
            </a:r>
          </a:p>
          <a:p>
            <a:pPr lvl="1"/>
            <a:r>
              <a:rPr lang="en-US" dirty="0"/>
              <a:t>an ICMP “packet too big” message is sent back</a:t>
            </a:r>
          </a:p>
        </p:txBody>
      </p:sp>
    </p:spTree>
    <p:extLst>
      <p:ext uri="{BB962C8B-B14F-4D97-AF65-F5344CB8AC3E}">
        <p14:creationId xmlns:p14="http://schemas.microsoft.com/office/powerpoint/2010/main" val="2642427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3C2B75-0BE9-709E-2756-7818E4A8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configuring</a:t>
            </a:r>
            <a:r>
              <a:rPr lang="it-IT" dirty="0"/>
              <a:t> a bridge/router with </a:t>
            </a:r>
            <a:r>
              <a:rPr lang="it-IT" dirty="0" err="1"/>
              <a:t>VTEPs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F249D5-A1F5-D682-783E-F9D37CA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configure</a:t>
            </a:r>
            <a:r>
              <a:rPr lang="it-IT" dirty="0"/>
              <a:t> a </a:t>
            </a:r>
            <a:r>
              <a:rPr lang="it-IT" dirty="0" err="1"/>
              <a:t>Kathara</a:t>
            </a:r>
            <a:r>
              <a:rPr lang="it-IT" dirty="0"/>
              <a:t> device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to:</a:t>
            </a:r>
          </a:p>
          <a:p>
            <a:pPr lvl="1"/>
            <a:r>
              <a:rPr lang="it-IT" dirty="0"/>
              <a:t>act </a:t>
            </a:r>
            <a:r>
              <a:rPr lang="it-IT" dirty="0" err="1"/>
              <a:t>as</a:t>
            </a:r>
            <a:r>
              <a:rPr lang="it-IT" dirty="0"/>
              <a:t> a bridge on L2 ports</a:t>
            </a:r>
          </a:p>
          <a:p>
            <a:pPr lvl="2"/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L2 learning</a:t>
            </a:r>
          </a:p>
          <a:p>
            <a:pPr lvl="1"/>
            <a:r>
              <a:rPr lang="it-IT" dirty="0"/>
              <a:t>act </a:t>
            </a:r>
            <a:r>
              <a:rPr lang="it-IT" dirty="0" err="1"/>
              <a:t>as</a:t>
            </a:r>
            <a:r>
              <a:rPr lang="it-IT" dirty="0"/>
              <a:t> a router on the ports on the </a:t>
            </a:r>
            <a:r>
              <a:rPr lang="it-IT" dirty="0" err="1"/>
              <a:t>underlay</a:t>
            </a:r>
            <a:r>
              <a:rPr lang="it-IT" dirty="0"/>
              <a:t> networks</a:t>
            </a:r>
          </a:p>
          <a:p>
            <a:pPr lvl="2"/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establish</a:t>
            </a:r>
            <a:r>
              <a:rPr lang="it-IT" dirty="0"/>
              <a:t> BGP </a:t>
            </a:r>
            <a:r>
              <a:rPr lang="it-IT" dirty="0" err="1"/>
              <a:t>peerings</a:t>
            </a:r>
            <a:endParaRPr lang="it-IT" dirty="0"/>
          </a:p>
          <a:p>
            <a:pPr lvl="2"/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encapsulate</a:t>
            </a:r>
            <a:r>
              <a:rPr lang="it-IT" dirty="0"/>
              <a:t>/</a:t>
            </a:r>
            <a:r>
              <a:rPr lang="it-IT" dirty="0" err="1"/>
              <a:t>decapsulate</a:t>
            </a:r>
            <a:r>
              <a:rPr lang="it-IT" dirty="0"/>
              <a:t> VXLAN </a:t>
            </a:r>
            <a:r>
              <a:rPr lang="it-IT" dirty="0" err="1"/>
              <a:t>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0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D83-6B31-B500-0BEC-53FC58B3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VTEP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FACD-29B6-C140-DEC9-DA22880B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bridge facilities (aka companion bridges)</a:t>
            </a:r>
          </a:p>
          <a:p>
            <a:pPr lvl="1"/>
            <a:r>
              <a:rPr lang="en-GB" dirty="0"/>
              <a:t>one virtual bridge for each VNI</a:t>
            </a:r>
          </a:p>
          <a:p>
            <a:pPr lvl="2"/>
            <a:r>
              <a:rPr lang="en-GB" dirty="0"/>
              <a:t>ideally, one could have just one bridge with ports assigned to VLANs corresponding to VNIs; hard to do with Linux bridges</a:t>
            </a:r>
          </a:p>
          <a:p>
            <a:r>
              <a:rPr lang="en-GB" dirty="0"/>
              <a:t>attach the collision domains associated to a VNI to the companion bridge of that VNI</a:t>
            </a:r>
          </a:p>
          <a:p>
            <a:r>
              <a:rPr lang="en-GB" dirty="0"/>
              <a:t>configure the base BGP </a:t>
            </a:r>
            <a:r>
              <a:rPr lang="en-GB" dirty="0" err="1"/>
              <a:t>peerings</a:t>
            </a:r>
            <a:endParaRPr lang="en-GB" dirty="0"/>
          </a:p>
          <a:p>
            <a:pPr lvl="1"/>
            <a:r>
              <a:rPr lang="en-GB" dirty="0"/>
              <a:t>enable the AFI/SAFI of EVPN</a:t>
            </a:r>
          </a:p>
          <a:p>
            <a:r>
              <a:rPr lang="en-GB" dirty="0"/>
              <a:t>configure VXLAN</a:t>
            </a:r>
          </a:p>
        </p:txBody>
      </p:sp>
    </p:spTree>
    <p:extLst>
      <p:ext uri="{BB962C8B-B14F-4D97-AF65-F5344CB8AC3E}">
        <p14:creationId xmlns:p14="http://schemas.microsoft.com/office/powerpoint/2010/main" val="1782125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A3BC-9188-D257-203D-5F859A0D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vtep</a:t>
            </a:r>
            <a:r>
              <a:rPr lang="en-GB" dirty="0"/>
              <a:t> e-BGP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96E81E9A-953D-67CB-67F4-F055A9B320D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5257853" cy="2843214"/>
            <a:chOff x="126" y="2432"/>
            <a:chExt cx="6956" cy="1791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FFEFB64-3CCA-3BA2-1006-B2A77EA2F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193.204.0.2 remote-as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193.204.0.2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5531338-6402-B662-CF6A-BC238C67E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7DE52DE9-41AA-6B87-8F2F-E35CF85360F4}"/>
              </a:ext>
            </a:extLst>
          </p:cNvPr>
          <p:cNvGrpSpPr>
            <a:grpSpLocks/>
          </p:cNvGrpSpPr>
          <p:nvPr/>
        </p:nvGrpSpPr>
        <p:grpSpPr bwMode="auto">
          <a:xfrm>
            <a:off x="6214333" y="1728787"/>
            <a:ext cx="5257853" cy="2843214"/>
            <a:chOff x="126" y="2432"/>
            <a:chExt cx="6956" cy="1791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3B214BD4-AE48-B164-11B1-24AE8D6FD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193.204.0.1 remote-as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193.204.0.1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7526E0CC-AF72-136A-320E-D4228CC94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AD5EA54-8348-56E2-31B8-532D555486C2}"/>
              </a:ext>
            </a:extLst>
          </p:cNvPr>
          <p:cNvSpPr txBox="1"/>
          <p:nvPr/>
        </p:nvSpPr>
        <p:spPr>
          <a:xfrm>
            <a:off x="2438400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activate the address-family on the peering with specific </a:t>
            </a:r>
            <a:r>
              <a:rPr lang="en-GB" err="1"/>
              <a:t>neighbor</a:t>
            </a:r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73DC6E-B357-2C10-03AA-C091D835569D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241610" y="3500438"/>
            <a:ext cx="1" cy="1671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F26C9-F681-939F-44D4-8AEECB3030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241611" y="3429000"/>
            <a:ext cx="2463989" cy="174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3BDFB5-42F6-BC7F-F4EA-AD2AF953C196}"/>
              </a:ext>
            </a:extLst>
          </p:cNvPr>
          <p:cNvSpPr txBox="1"/>
          <p:nvPr/>
        </p:nvSpPr>
        <p:spPr>
          <a:xfrm>
            <a:off x="6147181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 on the </a:t>
            </a:r>
            <a:r>
              <a:rPr lang="en-GB" err="1"/>
              <a:t>peerings</a:t>
            </a:r>
            <a:r>
              <a:rPr lang="en-GB"/>
              <a:t> all the VNIs configured in the VTEP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A90E61-016A-1C43-B7E0-8C37D735518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7950392" y="3733800"/>
            <a:ext cx="660208" cy="1438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59DF1B-562B-A456-8BDC-0DDCD2E89A36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124200" y="3657600"/>
            <a:ext cx="4826192" cy="1514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6E6D-1E9A-A9EC-B757-C659E5AB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companion</a:t>
            </a:r>
            <a:r>
              <a:rPr lang="it-IT" dirty="0"/>
              <a:t>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2633-68FF-44A5-F8D4-548D6438B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bridge connected to the VTEP interface</a:t>
            </a:r>
          </a:p>
          <a:p>
            <a:r>
              <a:rPr lang="en-GB" dirty="0"/>
              <a:t>used by the VTEP to perform source address learning of local interfaces</a:t>
            </a:r>
          </a:p>
          <a:p>
            <a:r>
              <a:rPr lang="en-GB" dirty="0"/>
              <a:t>when in combination with EVPN-BGP</a:t>
            </a:r>
          </a:p>
          <a:p>
            <a:pPr lvl="1"/>
            <a:r>
              <a:rPr lang="en-GB" dirty="0"/>
              <a:t>its forwarding table is also populated via updates received from BGP</a:t>
            </a:r>
          </a:p>
          <a:p>
            <a:pPr lvl="1"/>
            <a:r>
              <a:rPr lang="en-GB" dirty="0"/>
              <a:t>the FRR control </a:t>
            </a:r>
            <a:r>
              <a:rPr lang="en-GB"/>
              <a:t>plane watch </a:t>
            </a:r>
            <a:r>
              <a:rPr lang="en-GB" dirty="0"/>
              <a:t>to updates of the bridge forwarding table to send updates via BGP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9454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vtep1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10058403" cy="3681414"/>
            <a:chOff x="126" y="2432"/>
            <a:chExt cx="13307" cy="2319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13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addbr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br100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br100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stp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br100 off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F73D6C-A024-A1B5-0272-26D861424E27}"/>
              </a:ext>
            </a:extLst>
          </p:cNvPr>
          <p:cNvSpPr txBox="1"/>
          <p:nvPr/>
        </p:nvSpPr>
        <p:spPr>
          <a:xfrm>
            <a:off x="3192157" y="4735937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227BC4-40AB-CB8F-B521-EB11DE18C58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913244" y="2514600"/>
            <a:ext cx="2383813" cy="2221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A8358A-2764-6945-61DE-2BEF236949AD}"/>
              </a:ext>
            </a:extLst>
          </p:cNvPr>
          <p:cNvSpPr txBox="1"/>
          <p:nvPr/>
        </p:nvSpPr>
        <p:spPr>
          <a:xfrm>
            <a:off x="4008748" y="3904940"/>
            <a:ext cx="2362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name of the interface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CBBED-8B38-47BE-6937-EE2CB94D46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838451" y="2514600"/>
            <a:ext cx="2351397" cy="1390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0007C4-6EDA-7636-018A-18759FC094A9}"/>
              </a:ext>
            </a:extLst>
          </p:cNvPr>
          <p:cNvSpPr txBox="1"/>
          <p:nvPr/>
        </p:nvSpPr>
        <p:spPr>
          <a:xfrm>
            <a:off x="5410202" y="2961326"/>
            <a:ext cx="6095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VNI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CEFAF4-8220-6C7B-6957-2E89F2E954A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876480" y="2514600"/>
            <a:ext cx="838521" cy="446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6849A5-734B-CB9D-FB3D-E06902CF26D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791200" y="2553297"/>
            <a:ext cx="2061964" cy="1720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67A9C4-E0DB-6A48-D541-19EB5D8D49E6}"/>
              </a:ext>
            </a:extLst>
          </p:cNvPr>
          <p:cNvSpPr txBox="1"/>
          <p:nvPr/>
        </p:nvSpPr>
        <p:spPr>
          <a:xfrm>
            <a:off x="7298713" y="3323687"/>
            <a:ext cx="17690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</a:t>
            </a:r>
            <a:r>
              <a:rPr lang="en-GB" err="1"/>
              <a:t>dst</a:t>
            </a:r>
            <a:r>
              <a:rPr lang="en-GB"/>
              <a:t> 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1491BE-CE7B-9913-5CEE-9C4102D1F8C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108213" y="2553297"/>
            <a:ext cx="1075044" cy="770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005913-FC37-9BF1-83E0-32543E8BF981}"/>
              </a:ext>
            </a:extLst>
          </p:cNvPr>
          <p:cNvSpPr txBox="1"/>
          <p:nvPr/>
        </p:nvSpPr>
        <p:spPr>
          <a:xfrm>
            <a:off x="9067799" y="3784674"/>
            <a:ext cx="1638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</a:t>
            </a:r>
            <a:r>
              <a:rPr lang="en-GB" err="1"/>
              <a:t>src</a:t>
            </a:r>
            <a:r>
              <a:rPr lang="en-GB"/>
              <a:t> 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43F20F-2F15-AAA0-61D9-4D4430EEE1C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972554" y="2553297"/>
            <a:ext cx="914397" cy="1231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999C2C-F761-BA31-71E6-EA1DB0661FDA}"/>
              </a:ext>
            </a:extLst>
          </p:cNvPr>
          <p:cNvSpPr txBox="1"/>
          <p:nvPr/>
        </p:nvSpPr>
        <p:spPr>
          <a:xfrm>
            <a:off x="4773306" y="4089606"/>
            <a:ext cx="2209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VXLAN interface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22565D-9D34-EA2A-999E-3FCA7F24A8AF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3705228" y="2732942"/>
            <a:ext cx="2172978" cy="1356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73D8CE-A3F5-95EC-665C-67FFFC00C277}"/>
              </a:ext>
            </a:extLst>
          </p:cNvPr>
          <p:cNvSpPr txBox="1"/>
          <p:nvPr/>
        </p:nvSpPr>
        <p:spPr>
          <a:xfrm>
            <a:off x="6981832" y="270193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companion bridge and name it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591417-E8CB-4C67-F5F8-6CC0B0963988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19228" y="3025104"/>
            <a:ext cx="2962604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5AF20F-E01F-646D-A604-C84D0FBC6790}"/>
              </a:ext>
            </a:extLst>
          </p:cNvPr>
          <p:cNvSpPr txBox="1"/>
          <p:nvPr/>
        </p:nvSpPr>
        <p:spPr>
          <a:xfrm>
            <a:off x="6101892" y="343415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attach the VXLAN interface to the bridge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4908F5-983E-CCF3-F516-982B55EC4F0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3581400" y="3653824"/>
            <a:ext cx="2520492" cy="103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39C35C-7917-CD12-8B5C-0B1B5823DA2E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3232715" y="3882208"/>
            <a:ext cx="2485621" cy="748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7B1C497-A2AC-B022-6C68-3FEEA93A5C26}"/>
              </a:ext>
            </a:extLst>
          </p:cNvPr>
          <p:cNvSpPr txBox="1"/>
          <p:nvPr/>
        </p:nvSpPr>
        <p:spPr>
          <a:xfrm>
            <a:off x="4897131" y="5219713"/>
            <a:ext cx="2397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disable STP protocol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2AB7F5-0FF4-BD85-698F-AB8315417591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2875778" y="4130926"/>
            <a:ext cx="2021353" cy="1273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B24C1A-B22A-A20D-99AE-BE76FF273C9D}"/>
              </a:ext>
            </a:extLst>
          </p:cNvPr>
          <p:cNvSpPr txBox="1"/>
          <p:nvPr/>
        </p:nvSpPr>
        <p:spPr>
          <a:xfrm>
            <a:off x="4325632" y="5699126"/>
            <a:ext cx="2397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bridge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9961C1-F2C1-785F-CA20-336DF26BDE9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2325636" y="4468055"/>
            <a:ext cx="1999996" cy="14157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F7BDB-A586-308B-2568-2911C45E1256}"/>
              </a:ext>
            </a:extLst>
          </p:cNvPr>
          <p:cNvSpPr txBox="1"/>
          <p:nvPr/>
        </p:nvSpPr>
        <p:spPr>
          <a:xfrm>
            <a:off x="10134600" y="4431223"/>
            <a:ext cx="17907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disable the </a:t>
            </a:r>
            <a:r>
              <a:rPr lang="en-GB" err="1"/>
              <a:t>mcast</a:t>
            </a:r>
            <a:r>
              <a:rPr lang="en-GB"/>
              <a:t> learning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AE025E-0311-7AB5-AFEC-668494712FB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10153654" y="2553297"/>
            <a:ext cx="876300" cy="1877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5266F4-0082-7ECE-7D1D-B20C16083A1D}"/>
              </a:ext>
            </a:extLst>
          </p:cNvPr>
          <p:cNvSpPr txBox="1"/>
          <p:nvPr/>
        </p:nvSpPr>
        <p:spPr>
          <a:xfrm>
            <a:off x="6610353" y="4274272"/>
            <a:ext cx="248562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interface used to send VXLAN packets into the underlay network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77B43B-23B5-E932-48DA-E78F7F4FEA00}"/>
              </a:ext>
            </a:extLst>
          </p:cNvPr>
          <p:cNvSpPr txBox="1"/>
          <p:nvPr/>
        </p:nvSpPr>
        <p:spPr>
          <a:xfrm>
            <a:off x="5718336" y="4168901"/>
            <a:ext cx="239773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attach eth0 (the server s1 collision domain) to the bridge</a:t>
            </a:r>
          </a:p>
        </p:txBody>
      </p:sp>
    </p:spTree>
    <p:extLst>
      <p:ext uri="{BB962C8B-B14F-4D97-AF65-F5344CB8AC3E}">
        <p14:creationId xmlns:p14="http://schemas.microsoft.com/office/powerpoint/2010/main" val="107433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7" grpId="0" animBg="1"/>
      <p:bldP spid="17" grpId="1" animBg="1"/>
      <p:bldP spid="24" grpId="0" animBg="1"/>
      <p:bldP spid="24" grpId="1" animBg="1"/>
      <p:bldP spid="28" grpId="0" animBg="1"/>
      <p:bldP spid="28" grpId="1" animBg="1"/>
      <p:bldP spid="36" grpId="0" animBg="1"/>
      <p:bldP spid="36" grpId="1" animBg="1"/>
      <p:bldP spid="40" grpId="0" animBg="1"/>
      <p:bldP spid="40" grpId="1" animBg="1"/>
      <p:bldP spid="45" grpId="0" animBg="1"/>
      <p:bldP spid="45" grpId="1" animBg="1"/>
      <p:bldP spid="51" grpId="0" animBg="1"/>
      <p:bldP spid="51" grpId="1" animBg="1"/>
      <p:bldP spid="54" grpId="0" animBg="1"/>
      <p:bldP spid="54" grpId="1" animBg="1"/>
      <p:bldP spid="57" grpId="0" animBg="1"/>
      <p:bldP spid="57" grpId="1" animBg="1"/>
      <p:bldP spid="21" grpId="0" animBg="1"/>
      <p:bldP spid="21" grpId="1" animBg="1"/>
      <p:bldP spid="48" grpId="0" animBg="1"/>
      <p:bldP spid="4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vtep2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10058403" cy="3681414"/>
            <a:chOff x="126" y="2432"/>
            <a:chExt cx="13307" cy="2319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13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193.204.0.2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addbr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br100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br100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stp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br100 off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583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BEEB-6540-E29E-943C-F0652542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EVPN-BGP control-plane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28C9-B541-A2E8-8C5D-C0A2F414049E}"/>
              </a:ext>
            </a:extLst>
          </p:cNvPr>
          <p:cNvGrpSpPr/>
          <p:nvPr/>
        </p:nvGrpSpPr>
        <p:grpSpPr>
          <a:xfrm>
            <a:off x="609598" y="2223616"/>
            <a:ext cx="10972802" cy="2729384"/>
            <a:chOff x="607480" y="2378845"/>
            <a:chExt cx="10972802" cy="2729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DDBA0D-9324-2A7F-5BEE-6AC93629DF82}"/>
                </a:ext>
              </a:extLst>
            </p:cNvPr>
            <p:cNvSpPr/>
            <p:nvPr/>
          </p:nvSpPr>
          <p:spPr>
            <a:xfrm>
              <a:off x="607481" y="2632079"/>
              <a:ext cx="10972801" cy="247615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vtep1#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mac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all</a:t>
              </a:r>
              <a:endParaRPr kumimoji="0" lang="it-IT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VNI 100 #MACs (local and remote) 2</a:t>
              </a:r>
            </a:p>
            <a:p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Flags: N=sync-neighs, I=local-inactive, P=peer-active, X=peer-proxy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MAC               Type   Flags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/Remote ES/VTEP            VLAN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#'s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a2:6d:75:c7:06:6f remote       193.204.0.2                          0/0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c2:93:31:36:31:b6 local        eth0                                 0/0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2188D-22BB-056D-F84E-21B0C6944E47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C7429C-5B0A-B2A1-A007-118B00F651E2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79C12F6-7940-050D-866C-F47F057CB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CC789B1-229B-3EFE-ACF7-770A5F63A3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D3F76B-3785-6DA6-6A2F-E4008FC2E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90826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109</TotalTime>
  <Words>6030</Words>
  <Application>Microsoft Office PowerPoint</Application>
  <PresentationFormat>Widescreen</PresentationFormat>
  <Paragraphs>1042</Paragraphs>
  <Slides>114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114</vt:i4>
      </vt:variant>
    </vt:vector>
  </HeadingPairs>
  <TitlesOfParts>
    <vt:vector size="115" baseType="lpstr">
      <vt:lpstr>slides-template</vt:lpstr>
      <vt:lpstr>data centers’ architecture and routing</vt:lpstr>
      <vt:lpstr>copyright notice</vt:lpstr>
      <vt:lpstr>Multi-Path</vt:lpstr>
      <vt:lpstr>Multi-Path</vt:lpstr>
      <vt:lpstr>Multi-Path</vt:lpstr>
      <vt:lpstr>Equal-Cost Multi-Path (ECMP)</vt:lpstr>
      <vt:lpstr>how packets are forwarded</vt:lpstr>
      <vt:lpstr>Hyper-scale Data Centers</vt:lpstr>
      <vt:lpstr>a high-level architecture</vt:lpstr>
      <vt:lpstr>a high-level architecture</vt:lpstr>
      <vt:lpstr>fabric architecture</vt:lpstr>
      <vt:lpstr>overview – fabric architecture</vt:lpstr>
      <vt:lpstr>real data center information – figures </vt:lpstr>
      <vt:lpstr>Presentazione standard di PowerPoint</vt:lpstr>
      <vt:lpstr>data center failures – yearly report</vt:lpstr>
      <vt:lpstr>data center service models</vt:lpstr>
      <vt:lpstr>traffic flows inside a data center</vt:lpstr>
      <vt:lpstr>traffic flows inside a data center</vt:lpstr>
      <vt:lpstr>data center network requirements </vt:lpstr>
      <vt:lpstr>data center network components</vt:lpstr>
      <vt:lpstr>topology requirements</vt:lpstr>
      <vt:lpstr>data center network topologies</vt:lpstr>
      <vt:lpstr>Clos topology</vt:lpstr>
      <vt:lpstr>Fat-Tree topology</vt:lpstr>
      <vt:lpstr>Fat-Tree parameters</vt:lpstr>
      <vt:lpstr>Fat-Tree nodes</vt:lpstr>
      <vt:lpstr>an example of Fat-Tree: FT(K=2,R=2)</vt:lpstr>
      <vt:lpstr>redundancy factor (R)</vt:lpstr>
      <vt:lpstr>multi-plane Fat-Tree</vt:lpstr>
      <vt:lpstr>example of a multi-plane Fat-Tree</vt:lpstr>
      <vt:lpstr>connecting a Fat-Tree to the Internet</vt:lpstr>
      <vt:lpstr>routing in Fat-Trees</vt:lpstr>
      <vt:lpstr>overview – routing</vt:lpstr>
      <vt:lpstr>why routing and not switching?</vt:lpstr>
      <vt:lpstr>choosing a routing protocol</vt:lpstr>
      <vt:lpstr>why using BGP in Fat-Tree data centers?</vt:lpstr>
      <vt:lpstr>why using eBGP? (and not iBGP)</vt:lpstr>
      <vt:lpstr>inter-domain routing VS DC routing</vt:lpstr>
      <vt:lpstr>BGP in the data center</vt:lpstr>
      <vt:lpstr>AS numbers assignment</vt:lpstr>
      <vt:lpstr>ASes and routers</vt:lpstr>
      <vt:lpstr>BGP path exploration</vt:lpstr>
      <vt:lpstr>the problem of BGP path exploration</vt:lpstr>
      <vt:lpstr>the ASes scheme of choice</vt:lpstr>
      <vt:lpstr>the ASes scheme of choice – multi-plane</vt:lpstr>
      <vt:lpstr>multiple paths between Leaves</vt:lpstr>
      <vt:lpstr>multiple paths between Leaves</vt:lpstr>
      <vt:lpstr>BGP and ECMP</vt:lpstr>
      <vt:lpstr>BGP multi-path relax</vt:lpstr>
      <vt:lpstr>tuning BGP timers</vt:lpstr>
      <vt:lpstr>advertisement interval timer</vt:lpstr>
      <vt:lpstr>keepalive and hold timers</vt:lpstr>
      <vt:lpstr>connect timer</vt:lpstr>
      <vt:lpstr>automating the configuration</vt:lpstr>
      <vt:lpstr>connecting the servers</vt:lpstr>
      <vt:lpstr>disadvantages</vt:lpstr>
      <vt:lpstr>basic Fat-Tree lab</vt:lpstr>
      <vt:lpstr>lab pre-conditions</vt:lpstr>
      <vt:lpstr>naming convention</vt:lpstr>
      <vt:lpstr>lab topology</vt:lpstr>
      <vt:lpstr>ToF configuration example</vt:lpstr>
      <vt:lpstr>Spine configuration example</vt:lpstr>
      <vt:lpstr>Leaf configuration example</vt:lpstr>
      <vt:lpstr>data plane</vt:lpstr>
      <vt:lpstr>data plane</vt:lpstr>
      <vt:lpstr>control plane</vt:lpstr>
      <vt:lpstr>Multi-Path traceroute</vt:lpstr>
      <vt:lpstr>Multi-Path traceroute</vt:lpstr>
      <vt:lpstr>dublin-traceroute example output</vt:lpstr>
      <vt:lpstr>bibliography and further readings</vt:lpstr>
      <vt:lpstr>how to handle multiple tenants?</vt:lpstr>
      <vt:lpstr>overview – multiple tenants</vt:lpstr>
      <vt:lpstr>servers' architecture requirements</vt:lpstr>
      <vt:lpstr>orchestration requirements</vt:lpstr>
      <vt:lpstr>tenant requirements</vt:lpstr>
      <vt:lpstr>consequence of requirements</vt:lpstr>
      <vt:lpstr>tunneling protocol requirements</vt:lpstr>
      <vt:lpstr>possible choices for tunneling</vt:lpstr>
      <vt:lpstr>VXLAN</vt:lpstr>
      <vt:lpstr>VXLAN terminology</vt:lpstr>
      <vt:lpstr>VXLAN encapsulation</vt:lpstr>
      <vt:lpstr>MAC-to-VTEP Table</vt:lpstr>
      <vt:lpstr>MAC-to-VTEP Table</vt:lpstr>
      <vt:lpstr>VXLAN transport</vt:lpstr>
      <vt:lpstr>how to handle broadcast traffic</vt:lpstr>
      <vt:lpstr>disadvantages of multicast and alternatives</vt:lpstr>
      <vt:lpstr>EVPN-BGP</vt:lpstr>
      <vt:lpstr>VXLAN and EVPN-BGP transport</vt:lpstr>
      <vt:lpstr>VXLAN and EVPN-BGP Lab</vt:lpstr>
      <vt:lpstr>topology</vt:lpstr>
      <vt:lpstr>lab base config</vt:lpstr>
      <vt:lpstr>MTU</vt:lpstr>
      <vt:lpstr>configuring a bridge/router with VTEPs</vt:lpstr>
      <vt:lpstr>VTEP configuration</vt:lpstr>
      <vt:lpstr>vtep e-BGP configuration</vt:lpstr>
      <vt:lpstr>companion bridge</vt:lpstr>
      <vt:lpstr>vtep1 bridge configuration</vt:lpstr>
      <vt:lpstr>vtep2 bridge configuration</vt:lpstr>
      <vt:lpstr>the EVPN-BGP control-plane</vt:lpstr>
      <vt:lpstr>a BGP update </vt:lpstr>
      <vt:lpstr>VXLAN encapsulation</vt:lpstr>
      <vt:lpstr>a PING packet encapsulated in VXLAN</vt:lpstr>
      <vt:lpstr>putting together</vt:lpstr>
      <vt:lpstr>overview</vt:lpstr>
      <vt:lpstr>servers in the fabric – recap</vt:lpstr>
      <vt:lpstr>containers or VMs of different tenants</vt:lpstr>
      <vt:lpstr>EVPN-BGP – where is the VTEP?</vt:lpstr>
      <vt:lpstr>inside the Leaves</vt:lpstr>
      <vt:lpstr>inside the servers</vt:lpstr>
      <vt:lpstr>deploying VXLAN</vt:lpstr>
      <vt:lpstr>the last problem to overcome</vt:lpstr>
      <vt:lpstr>dual attached servers – bonding</vt:lpstr>
      <vt:lpstr>one week later</vt:lpstr>
      <vt:lpstr>bibliography and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gdb</dc:creator>
  <cp:lastModifiedBy>Lorenzo Ariemma</cp:lastModifiedBy>
  <cp:revision>16</cp:revision>
  <cp:lastPrinted>1601-01-01T00:00:00Z</cp:lastPrinted>
  <dcterms:created xsi:type="dcterms:W3CDTF">1601-01-01T00:00:00Z</dcterms:created>
  <dcterms:modified xsi:type="dcterms:W3CDTF">2022-12-14T16:23:14Z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